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4"/>
  </p:sldMasterIdLst>
  <p:notesMasterIdLst>
    <p:notesMasterId r:id="rId31"/>
  </p:notesMasterIdLst>
  <p:sldIdLst>
    <p:sldId id="37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83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E0E27-C694-4CDF-99DE-B68E24F49596}" v="5" dt="2023-10-27T04:04:55.6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18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4E6E7-4189-4F92-846C-39F8DEBD3CF9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CBE1B-CD92-4A32-B58A-BDA763709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7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https://slidetodoc.com/spark-streaming-largescale-nearrealtime-stream-processing-tathagata-das-4/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CBE1B-CD92-4A32-B58A-BDA76370949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1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83BC-F271-421E-AE7A-CA9CA18D0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D8C40-21A7-466D-90DC-592F210C4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7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67" y="110680"/>
            <a:ext cx="693532" cy="749665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5E22B4-F96E-4716-B261-2E86817AC2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46" y="2"/>
            <a:ext cx="61601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5457-8005-42F5-AF09-31F7D6AB2232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AEEC0-3126-47F0-A703-4076C637FD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17C8C10-1387-4BDA-B174-06F88902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35" y="533316"/>
            <a:ext cx="5484882" cy="640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IN" sz="2400" dirty="0">
                <a:solidFill>
                  <a:srgbClr val="E85B27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pPr marL="0" lvl="0" algn="ctr" defTabSz="342900"/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26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1C25-D911-4FC1-956D-E6B4BE93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0035-0D7A-4D0B-A7D2-5AF13CB5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16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A4E0-C469-48D6-A0C9-44D67E7C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D243D-FCC6-46F5-98AF-1689B2F79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59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01A-E059-4B2B-9306-C00BF544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3D6C-06FF-43A4-A948-F481B7CD7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88304-2B55-4A64-981A-0E4B55E1E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82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3C86-1EF5-48F9-BAFD-D5F004207AB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27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D4026F-C484-4CB3-AA6E-72BBFAD6EBBB}"/>
              </a:ext>
            </a:extLst>
          </p:cNvPr>
          <p:cNvGrpSpPr/>
          <p:nvPr/>
        </p:nvGrpSpPr>
        <p:grpSpPr>
          <a:xfrm>
            <a:off x="2" y="1219201"/>
            <a:ext cx="9143111" cy="5329756"/>
            <a:chOff x="0" y="1219200"/>
            <a:chExt cx="12190815" cy="5329756"/>
          </a:xfrm>
        </p:grpSpPr>
        <p:pic>
          <p:nvPicPr>
            <p:cNvPr id="6" name="Picture 5" descr="A close up of a device&#10;&#10;Description automatically generated">
              <a:extLst>
                <a:ext uri="{FF2B5EF4-FFF2-40B4-BE49-F238E27FC236}">
                  <a16:creationId xmlns:a16="http://schemas.microsoft.com/office/drawing/2014/main" id="{2A02E84F-9059-4C12-95C3-DD9C408C27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78" r="60281" b="4506"/>
            <a:stretch/>
          </p:blipFill>
          <p:spPr>
            <a:xfrm>
              <a:off x="0" y="1219200"/>
              <a:ext cx="4851918" cy="5329756"/>
            </a:xfrm>
            <a:prstGeom prst="rect">
              <a:avLst/>
            </a:prstGeom>
          </p:spPr>
        </p:pic>
        <p:pic>
          <p:nvPicPr>
            <p:cNvPr id="10" name="Picture 9" descr="A close up of a device&#10;&#10;Description automatically generated">
              <a:extLst>
                <a:ext uri="{FF2B5EF4-FFF2-40B4-BE49-F238E27FC236}">
                  <a16:creationId xmlns:a16="http://schemas.microsoft.com/office/drawing/2014/main" id="{2F00D82A-F953-4E4A-8841-1FB010E1EE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r="54139" b="4631"/>
            <a:stretch/>
          </p:blipFill>
          <p:spPr>
            <a:xfrm flipH="1">
              <a:off x="8864167" y="3320748"/>
              <a:ext cx="3326648" cy="322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32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AAC0BC4-B808-4847-9D16-64C06476A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 r="54139" b="4631"/>
          <a:stretch/>
        </p:blipFill>
        <p:spPr>
          <a:xfrm flipH="1">
            <a:off x="6648125" y="3320748"/>
            <a:ext cx="2494986" cy="32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24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70EB26-3683-4EEC-9BDC-6F360F22FD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2036" y="3171080"/>
            <a:ext cx="3259931" cy="515840"/>
          </a:xfrm>
        </p:spPr>
        <p:txBody>
          <a:bodyPr/>
          <a:lstStyle>
            <a:lvl1pPr marL="0" indent="0" algn="ctr">
              <a:buNone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/>
            <a:r>
              <a:rPr lang="en-US" sz="2400" b="1" dirty="0"/>
              <a:t>THANK YOU!</a:t>
            </a:r>
            <a:endParaRPr lang="en-IN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96B687-92F0-4901-8D4D-846DE2A0B5DD}"/>
              </a:ext>
            </a:extLst>
          </p:cNvPr>
          <p:cNvCxnSpPr/>
          <p:nvPr/>
        </p:nvCxnSpPr>
        <p:spPr>
          <a:xfrm>
            <a:off x="2942036" y="3719808"/>
            <a:ext cx="3259931" cy="0"/>
          </a:xfrm>
          <a:prstGeom prst="line">
            <a:avLst/>
          </a:prstGeom>
          <a:ln w="57150">
            <a:solidFill>
              <a:srgbClr val="E85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1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C2EE7-653D-48D3-9461-237E86D5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76" y="394227"/>
            <a:ext cx="7886700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61FC-2260-440D-A115-D3F3483AB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76" y="1214471"/>
            <a:ext cx="8315030" cy="5062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9E74-39D2-4618-834E-F1B6EB5182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67" y="110680"/>
            <a:ext cx="693532" cy="749665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FF40F97-74F3-41B8-8F58-11535F01790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9" t="95486" b="-272"/>
          <a:stretch/>
        </p:blipFill>
        <p:spPr>
          <a:xfrm>
            <a:off x="2" y="6548433"/>
            <a:ext cx="9143999" cy="328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CD3B7-C68A-4B9D-99C5-517194AE7B87}"/>
              </a:ext>
            </a:extLst>
          </p:cNvPr>
          <p:cNvSpPr txBox="1"/>
          <p:nvPr/>
        </p:nvSpPr>
        <p:spPr>
          <a:xfrm>
            <a:off x="4667" y="6562799"/>
            <a:ext cx="2053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ndara" panose="020E0502030303020204" pitchFamily="34" charset="0"/>
              </a:rPr>
              <a:t>© 2022 StackRoute – Confidential</a:t>
            </a:r>
            <a:endParaRPr lang="en-IN" sz="105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8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rgbClr val="E85B27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12.png"/><Relationship Id="rId26" Type="http://schemas.openxmlformats.org/officeDocument/2006/relationships/image" Target="../media/image47.png"/><Relationship Id="rId3" Type="http://schemas.openxmlformats.org/officeDocument/2006/relationships/image" Target="../media/image26.png"/><Relationship Id="rId21" Type="http://schemas.openxmlformats.org/officeDocument/2006/relationships/image" Target="../media/image42.png"/><Relationship Id="rId7" Type="http://schemas.openxmlformats.org/officeDocument/2006/relationships/image" Target="../media/image13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5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9" Type="http://schemas.openxmlformats.org/officeDocument/2006/relationships/image" Target="../media/image70.png"/><Relationship Id="rId21" Type="http://schemas.openxmlformats.org/officeDocument/2006/relationships/image" Target="../media/image62.png"/><Relationship Id="rId34" Type="http://schemas.openxmlformats.org/officeDocument/2006/relationships/image" Target="../media/image35.png"/><Relationship Id="rId42" Type="http://schemas.openxmlformats.org/officeDocument/2006/relationships/image" Target="../media/image73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3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24" Type="http://schemas.openxmlformats.org/officeDocument/2006/relationships/image" Target="../media/image6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71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openxmlformats.org/officeDocument/2006/relationships/image" Target="../media/image60.png"/><Relationship Id="rId31" Type="http://schemas.openxmlformats.org/officeDocument/2006/relationships/image" Target="../media/image32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29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74.png"/><Relationship Id="rId8" Type="http://schemas.openxmlformats.org/officeDocument/2006/relationships/image" Target="../media/image54.png"/><Relationship Id="rId3" Type="http://schemas.openxmlformats.org/officeDocument/2006/relationships/image" Target="../media/image13.png"/><Relationship Id="rId12" Type="http://schemas.openxmlformats.org/officeDocument/2006/relationships/image" Target="../media/image27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7.png"/><Relationship Id="rId3" Type="http://schemas.openxmlformats.org/officeDocument/2006/relationships/image" Target="../media/image26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71.png"/><Relationship Id="rId33" Type="http://schemas.openxmlformats.org/officeDocument/2006/relationships/image" Target="../media/image104.png"/><Relationship Id="rId2" Type="http://schemas.openxmlformats.org/officeDocument/2006/relationships/image" Target="../media/image75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99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jpg"/><Relationship Id="rId22" Type="http://schemas.openxmlformats.org/officeDocument/2006/relationships/image" Target="../media/image94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image" Target="../media/image26.png"/><Relationship Id="rId21" Type="http://schemas.openxmlformats.org/officeDocument/2006/relationships/image" Target="../media/image94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5" Type="http://schemas.openxmlformats.org/officeDocument/2006/relationships/image" Target="../media/image97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71.png"/><Relationship Id="rId32" Type="http://schemas.openxmlformats.org/officeDocument/2006/relationships/image" Target="../media/image104.png"/><Relationship Id="rId5" Type="http://schemas.openxmlformats.org/officeDocument/2006/relationships/image" Target="../media/image77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31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3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2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24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/>
          <p:nvPr/>
        </p:nvSpPr>
        <p:spPr>
          <a:xfrm>
            <a:off x="1919957" y="1299478"/>
            <a:ext cx="6855854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>
                <a:srgbClr val="EB5B29"/>
              </a:buClr>
              <a:buSzPts val="4400"/>
              <a:defRPr/>
            </a:pPr>
            <a:br>
              <a:rPr lang="en-US" altLang="en-US" sz="3000" b="1" dirty="0">
                <a:latin typeface="Candara" panose="020E0502030303020204" pitchFamily="34" charset="0"/>
              </a:rPr>
            </a:br>
            <a:r>
              <a:rPr lang="en-US" altLang="en-US" sz="3000" b="1" dirty="0">
                <a:solidFill>
                  <a:srgbClr val="E95335"/>
                </a:solidFill>
                <a:latin typeface="Candara"/>
                <a:sym typeface="Calibri" panose="020F0502020204030204" pitchFamily="34" charset="0"/>
              </a:rPr>
              <a:t> </a:t>
            </a:r>
            <a:r>
              <a:rPr lang="en-US" sz="2800" dirty="0"/>
              <a:t>Big Streaming Data</a:t>
            </a:r>
            <a:endParaRPr lang="en-US" sz="3000" b="1" kern="0" dirty="0">
              <a:solidFill>
                <a:srgbClr val="EB5B29"/>
              </a:solidFill>
              <a:ea typeface="Candara"/>
              <a:cs typeface="Candara"/>
              <a:sym typeface="Candara"/>
            </a:endParaRPr>
          </a:p>
          <a:p>
            <a:pPr algn="ctr" defTabSz="685800">
              <a:buClr>
                <a:srgbClr val="EB5B29"/>
              </a:buClr>
              <a:buSzPts val="4400"/>
              <a:defRPr/>
            </a:pPr>
            <a:endParaRPr lang="en-US" sz="3000" b="1" kern="0" dirty="0">
              <a:solidFill>
                <a:srgbClr val="EB5B2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2" name="Google Shape;212;p1"/>
          <p:cNvSpPr txBox="1"/>
          <p:nvPr/>
        </p:nvSpPr>
        <p:spPr>
          <a:xfrm>
            <a:off x="3575354" y="5055117"/>
            <a:ext cx="354506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>
                <a:srgbClr val="E2490C"/>
              </a:buClr>
              <a:buSzPts val="2400"/>
              <a:defRPr/>
            </a:pPr>
            <a:r>
              <a:rPr lang="en-IN" kern="0" dirty="0">
                <a:solidFill>
                  <a:srgbClr val="E2490C"/>
                </a:solidFill>
                <a:latin typeface="Candara"/>
                <a:ea typeface="Candara"/>
                <a:cs typeface="Candara"/>
                <a:sym typeface="Candara"/>
              </a:rPr>
              <a:t>EMPOWERING </a:t>
            </a:r>
            <a:r>
              <a:rPr lang="en-IN" kern="0" dirty="0">
                <a:solidFill>
                  <a:srgbClr val="262626"/>
                </a:solidFill>
                <a:latin typeface="Candara"/>
                <a:ea typeface="Candara"/>
                <a:cs typeface="Candara"/>
                <a:sym typeface="Candara"/>
              </a:rPr>
              <a:t>High Performance Technology Teams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Spark</a:t>
            </a:r>
            <a:r>
              <a:rPr spc="-15" dirty="0"/>
              <a:t> </a:t>
            </a:r>
            <a:r>
              <a:rPr spc="-75" dirty="0"/>
              <a:t>Streaming</a:t>
            </a:r>
            <a:r>
              <a:rPr spc="-15" dirty="0"/>
              <a:t> </a:t>
            </a:r>
            <a:r>
              <a:rPr spc="-65" dirty="0"/>
              <a:t>Programming</a:t>
            </a:r>
            <a:r>
              <a:rPr spc="-15" dirty="0"/>
              <a:t> </a:t>
            </a:r>
            <a:r>
              <a:rPr spc="-55" dirty="0"/>
              <a:t>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C1FAB-A2C2-43C5-9008-50AB5E5E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371127" y="1331978"/>
            <a:ext cx="6497320" cy="384175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91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i="1" spc="-65" dirty="0">
                <a:solidFill>
                  <a:srgbClr val="1E99D7"/>
                </a:solidFill>
                <a:latin typeface="Arial"/>
                <a:cs typeface="Arial"/>
              </a:rPr>
              <a:t>Discretized</a:t>
            </a:r>
            <a:r>
              <a:rPr sz="2800" i="1" spc="-10" dirty="0">
                <a:solidFill>
                  <a:srgbClr val="1E99D7"/>
                </a:solidFill>
                <a:latin typeface="Arial"/>
                <a:cs typeface="Arial"/>
              </a:rPr>
              <a:t> </a:t>
            </a:r>
            <a:r>
              <a:rPr sz="2800" i="1" spc="-55" dirty="0">
                <a:solidFill>
                  <a:srgbClr val="1E99D7"/>
                </a:solidFill>
                <a:latin typeface="Arial"/>
                <a:cs typeface="Arial"/>
              </a:rPr>
              <a:t>Stream</a:t>
            </a:r>
            <a:r>
              <a:rPr sz="2800" i="1" spc="-5" dirty="0">
                <a:solidFill>
                  <a:srgbClr val="1E99D7"/>
                </a:solidFill>
                <a:latin typeface="Arial"/>
                <a:cs typeface="Arial"/>
              </a:rPr>
              <a:t> </a:t>
            </a:r>
            <a:r>
              <a:rPr sz="2800" i="1" spc="-95" dirty="0">
                <a:solidFill>
                  <a:srgbClr val="1E99D7"/>
                </a:solidFill>
                <a:latin typeface="Arial"/>
                <a:cs typeface="Arial"/>
              </a:rPr>
              <a:t>(DStream)</a:t>
            </a:r>
            <a:endParaRPr sz="2800">
              <a:latin typeface="Arial"/>
              <a:cs typeface="Arial"/>
            </a:endParaRPr>
          </a:p>
          <a:p>
            <a:pPr marL="539750" lvl="1" indent="-311150">
              <a:lnSpc>
                <a:spcPct val="100000"/>
              </a:lnSpc>
              <a:spcBef>
                <a:spcPts val="695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Represents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stream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Implemented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sequence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RDDs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1D86CD"/>
              </a:buClr>
              <a:buFont typeface="Lucida Sans Unicode"/>
              <a:buChar char="-"/>
            </a:pPr>
            <a:endParaRPr sz="38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DStreams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very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404040"/>
                </a:solidFill>
                <a:latin typeface="Arial MT"/>
                <a:cs typeface="Arial MT"/>
              </a:rPr>
              <a:t>similar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RDD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endParaRPr sz="28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4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Functional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APIs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Scala,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Java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819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Create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input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DStreams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different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sources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Apply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parallel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operations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Example</a:t>
            </a:r>
            <a:r>
              <a:rPr spc="-5" dirty="0"/>
              <a:t> </a:t>
            </a:r>
            <a:r>
              <a:rPr spc="-225" dirty="0"/>
              <a:t>–</a:t>
            </a:r>
            <a:r>
              <a:rPr spc="-5" dirty="0"/>
              <a:t> </a:t>
            </a:r>
            <a:r>
              <a:rPr spc="-75" dirty="0"/>
              <a:t>Get</a:t>
            </a:r>
            <a:r>
              <a:rPr dirty="0"/>
              <a:t> </a:t>
            </a:r>
            <a:r>
              <a:rPr spc="-70" dirty="0"/>
              <a:t>hashtags</a:t>
            </a:r>
            <a:r>
              <a:rPr spc="-5" dirty="0"/>
              <a:t> </a:t>
            </a:r>
            <a:r>
              <a:rPr spc="-40" dirty="0"/>
              <a:t>from</a:t>
            </a:r>
            <a:r>
              <a:rPr spc="-5" dirty="0"/>
              <a:t> </a:t>
            </a:r>
            <a:r>
              <a:rPr spc="-55" dirty="0"/>
              <a:t>Twitter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BF2FA0E6-B2BA-4B21-B185-AF00EC6E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702605" y="2140431"/>
            <a:ext cx="1884680" cy="627380"/>
          </a:xfrm>
          <a:custGeom>
            <a:avLst/>
            <a:gdLst/>
            <a:ahLst/>
            <a:cxnLst/>
            <a:rect l="l" t="t" r="r" b="b"/>
            <a:pathLst>
              <a:path w="1884680" h="627380">
                <a:moveTo>
                  <a:pt x="0" y="259005"/>
                </a:moveTo>
                <a:lnTo>
                  <a:pt x="5785" y="230351"/>
                </a:lnTo>
                <a:lnTo>
                  <a:pt x="21561" y="206952"/>
                </a:lnTo>
                <a:lnTo>
                  <a:pt x="44960" y="191176"/>
                </a:lnTo>
                <a:lnTo>
                  <a:pt x="73614" y="185391"/>
                </a:lnTo>
                <a:lnTo>
                  <a:pt x="314080" y="185391"/>
                </a:lnTo>
                <a:lnTo>
                  <a:pt x="333252" y="0"/>
                </a:lnTo>
                <a:lnTo>
                  <a:pt x="785202" y="185391"/>
                </a:lnTo>
                <a:lnTo>
                  <a:pt x="1810870" y="185391"/>
                </a:lnTo>
                <a:lnTo>
                  <a:pt x="1839525" y="191176"/>
                </a:lnTo>
                <a:lnTo>
                  <a:pt x="1862924" y="206952"/>
                </a:lnTo>
                <a:lnTo>
                  <a:pt x="1878700" y="230351"/>
                </a:lnTo>
                <a:lnTo>
                  <a:pt x="1884485" y="259005"/>
                </a:lnTo>
                <a:lnTo>
                  <a:pt x="1884485" y="369425"/>
                </a:lnTo>
                <a:lnTo>
                  <a:pt x="1884485" y="553456"/>
                </a:lnTo>
                <a:lnTo>
                  <a:pt x="1878700" y="582111"/>
                </a:lnTo>
                <a:lnTo>
                  <a:pt x="1862924" y="605510"/>
                </a:lnTo>
                <a:lnTo>
                  <a:pt x="1839525" y="621286"/>
                </a:lnTo>
                <a:lnTo>
                  <a:pt x="1810870" y="627071"/>
                </a:lnTo>
                <a:lnTo>
                  <a:pt x="785202" y="627071"/>
                </a:lnTo>
                <a:lnTo>
                  <a:pt x="314080" y="627071"/>
                </a:lnTo>
                <a:lnTo>
                  <a:pt x="73614" y="627071"/>
                </a:lnTo>
                <a:lnTo>
                  <a:pt x="44960" y="621286"/>
                </a:lnTo>
                <a:lnTo>
                  <a:pt x="21561" y="605510"/>
                </a:lnTo>
                <a:lnTo>
                  <a:pt x="5785" y="582111"/>
                </a:lnTo>
                <a:lnTo>
                  <a:pt x="0" y="553456"/>
                </a:lnTo>
                <a:lnTo>
                  <a:pt x="0" y="369425"/>
                </a:lnTo>
                <a:lnTo>
                  <a:pt x="0" y="259005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999" y="1344169"/>
            <a:ext cx="6673215" cy="135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ssc</a:t>
            </a:r>
            <a:r>
              <a:rPr sz="1700" spc="-2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new</a:t>
            </a:r>
            <a:r>
              <a:rPr sz="17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StreamingContext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sparkContext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Seconds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(1)) </a:t>
            </a:r>
            <a:r>
              <a:rPr sz="1700" spc="-919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7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sz="1700" spc="-1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7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TwitterUtils.createStream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ssc</a:t>
            </a:r>
            <a:r>
              <a:rPr sz="1700" dirty="0">
                <a:latin typeface="Consolas"/>
                <a:cs typeface="Consolas"/>
              </a:rPr>
              <a:t>,</a:t>
            </a:r>
            <a:r>
              <a:rPr sz="1700" spc="-1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auth)</a:t>
            </a:r>
            <a:endParaRPr sz="1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onsolas"/>
              <a:cs typeface="Consolas"/>
            </a:endParaRPr>
          </a:p>
          <a:p>
            <a:pPr marL="52895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Input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63734" y="3994265"/>
            <a:ext cx="984885" cy="757555"/>
            <a:chOff x="2863734" y="3994265"/>
            <a:chExt cx="984885" cy="757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734" y="3994265"/>
              <a:ext cx="947650" cy="3948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602" y="4025899"/>
              <a:ext cx="834627" cy="2849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20602" y="402590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7"/>
                  </a:lnTo>
                  <a:lnTo>
                    <a:pt x="47493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3526" y="4002577"/>
              <a:ext cx="108065" cy="3782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7916" y="40259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657" y="3998421"/>
              <a:ext cx="108065" cy="3740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54015" y="40195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9865" y="4006734"/>
              <a:ext cx="108065" cy="3782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4319" y="403066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7619" y="4371182"/>
              <a:ext cx="312484" cy="380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8582" y="4371182"/>
              <a:ext cx="312484" cy="3802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2101" y="4371182"/>
              <a:ext cx="312484" cy="3802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5615" y="4371182"/>
              <a:ext cx="312483" cy="38020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733309" y="3233650"/>
            <a:ext cx="748665" cy="631825"/>
            <a:chOff x="6733309" y="3233650"/>
            <a:chExt cx="748665" cy="63182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3309" y="3233650"/>
              <a:ext cx="748145" cy="6317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4775" y="3269456"/>
              <a:ext cx="644723" cy="5167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784775" y="3269456"/>
              <a:ext cx="645160" cy="516890"/>
            </a:xfrm>
            <a:custGeom>
              <a:avLst/>
              <a:gdLst/>
              <a:ahLst/>
              <a:cxnLst/>
              <a:rect l="l" t="t" r="r" b="b"/>
              <a:pathLst>
                <a:path w="645159" h="516889">
                  <a:moveTo>
                    <a:pt x="0" y="129182"/>
                  </a:moveTo>
                  <a:lnTo>
                    <a:pt x="386357" y="129182"/>
                  </a:lnTo>
                  <a:lnTo>
                    <a:pt x="386357" y="0"/>
                  </a:lnTo>
                  <a:lnTo>
                    <a:pt x="644722" y="258365"/>
                  </a:lnTo>
                  <a:lnTo>
                    <a:pt x="386357" y="516730"/>
                  </a:lnTo>
                  <a:lnTo>
                    <a:pt x="386357" y="387547"/>
                  </a:lnTo>
                  <a:lnTo>
                    <a:pt x="0" y="387547"/>
                  </a:lnTo>
                  <a:lnTo>
                    <a:pt x="0" y="129182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114800" y="3374966"/>
            <a:ext cx="1106170" cy="382905"/>
            <a:chOff x="4114800" y="3374966"/>
            <a:chExt cx="1106170" cy="38290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4800" y="3383280"/>
              <a:ext cx="1105592" cy="3491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8956" y="3374966"/>
              <a:ext cx="1093123" cy="3823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4803" y="3410743"/>
              <a:ext cx="1003697" cy="24923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164803" y="3410743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t+1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05545" y="3379123"/>
            <a:ext cx="1106170" cy="382905"/>
            <a:chOff x="2805545" y="3379123"/>
            <a:chExt cx="1106170" cy="382905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5545" y="3387435"/>
              <a:ext cx="1105592" cy="3532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1142" y="3379123"/>
              <a:ext cx="901930" cy="3823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7500" y="3416300"/>
              <a:ext cx="1003696" cy="24923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857500" y="3416300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419897" y="3379123"/>
            <a:ext cx="1106170" cy="382905"/>
            <a:chOff x="5419897" y="3379123"/>
            <a:chExt cx="1106170" cy="382905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9897" y="3387435"/>
              <a:ext cx="1105592" cy="3532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4054" y="3379123"/>
              <a:ext cx="1097279" cy="38238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0921" y="3416300"/>
              <a:ext cx="1003697" cy="24923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70921" y="3416300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t+2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81302" y="3998422"/>
            <a:ext cx="985519" cy="753110"/>
            <a:chOff x="4181302" y="3998422"/>
            <a:chExt cx="985519" cy="753110"/>
          </a:xfrm>
        </p:grpSpPr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0957" y="4383856"/>
              <a:ext cx="255195" cy="3548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7200" y="4371182"/>
              <a:ext cx="312484" cy="3802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0719" y="4371182"/>
              <a:ext cx="312484" cy="3802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4233" y="4371182"/>
              <a:ext cx="312483" cy="3802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1302" y="3998422"/>
              <a:ext cx="943494" cy="3948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36243" y="4030663"/>
              <a:ext cx="834627" cy="28495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36243" y="4030663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7"/>
                  </a:lnTo>
                  <a:lnTo>
                    <a:pt x="47492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6937" y="4006734"/>
              <a:ext cx="112221" cy="37822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53556" y="403066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13068" y="4002578"/>
              <a:ext cx="112221" cy="3740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869654" y="402431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3275" y="4010890"/>
              <a:ext cx="112221" cy="37822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449960" y="4035425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513976" y="4291484"/>
            <a:ext cx="3010535" cy="1362075"/>
            <a:chOff x="5513976" y="4291484"/>
            <a:chExt cx="3010535" cy="1362075"/>
          </a:xfrm>
        </p:grpSpPr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13976" y="4383855"/>
              <a:ext cx="255194" cy="35485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0218" y="4371182"/>
              <a:ext cx="312484" cy="3802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3737" y="4371182"/>
              <a:ext cx="312484" cy="3802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250" y="4371182"/>
              <a:ext cx="312484" cy="38020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044134" y="4305772"/>
              <a:ext cx="2466340" cy="1333500"/>
            </a:xfrm>
            <a:custGeom>
              <a:avLst/>
              <a:gdLst/>
              <a:ahLst/>
              <a:cxnLst/>
              <a:rect l="l" t="t" r="r" b="b"/>
              <a:pathLst>
                <a:path w="2466340" h="1333500">
                  <a:moveTo>
                    <a:pt x="2338925" y="571027"/>
                  </a:moveTo>
                  <a:lnTo>
                    <a:pt x="127002" y="571027"/>
                  </a:lnTo>
                  <a:lnTo>
                    <a:pt x="77567" y="581008"/>
                  </a:lnTo>
                  <a:lnTo>
                    <a:pt x="37197" y="608226"/>
                  </a:lnTo>
                  <a:lnTo>
                    <a:pt x="9980" y="648595"/>
                  </a:lnTo>
                  <a:lnTo>
                    <a:pt x="0" y="698027"/>
                  </a:lnTo>
                  <a:lnTo>
                    <a:pt x="0" y="1206025"/>
                  </a:lnTo>
                  <a:lnTo>
                    <a:pt x="9980" y="1255459"/>
                  </a:lnTo>
                  <a:lnTo>
                    <a:pt x="37197" y="1295829"/>
                  </a:lnTo>
                  <a:lnTo>
                    <a:pt x="77567" y="1323047"/>
                  </a:lnTo>
                  <a:lnTo>
                    <a:pt x="127002" y="1333027"/>
                  </a:lnTo>
                  <a:lnTo>
                    <a:pt x="2338925" y="1333027"/>
                  </a:lnTo>
                  <a:lnTo>
                    <a:pt x="2388361" y="1323047"/>
                  </a:lnTo>
                  <a:lnTo>
                    <a:pt x="2428730" y="1295829"/>
                  </a:lnTo>
                  <a:lnTo>
                    <a:pt x="2455948" y="1255459"/>
                  </a:lnTo>
                  <a:lnTo>
                    <a:pt x="2465928" y="1206025"/>
                  </a:lnTo>
                  <a:lnTo>
                    <a:pt x="2465928" y="698027"/>
                  </a:lnTo>
                  <a:lnTo>
                    <a:pt x="2455948" y="648595"/>
                  </a:lnTo>
                  <a:lnTo>
                    <a:pt x="2428730" y="608226"/>
                  </a:lnTo>
                  <a:lnTo>
                    <a:pt x="2388361" y="581008"/>
                  </a:lnTo>
                  <a:lnTo>
                    <a:pt x="2338925" y="571027"/>
                  </a:lnTo>
                  <a:close/>
                </a:path>
                <a:path w="2466340" h="1333500">
                  <a:moveTo>
                    <a:pt x="398839" y="0"/>
                  </a:moveTo>
                  <a:lnTo>
                    <a:pt x="410987" y="571027"/>
                  </a:lnTo>
                  <a:lnTo>
                    <a:pt x="1027470" y="571027"/>
                  </a:lnTo>
                  <a:lnTo>
                    <a:pt x="398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44134" y="4305772"/>
              <a:ext cx="2466340" cy="1333500"/>
            </a:xfrm>
            <a:custGeom>
              <a:avLst/>
              <a:gdLst/>
              <a:ahLst/>
              <a:cxnLst/>
              <a:rect l="l" t="t" r="r" b="b"/>
              <a:pathLst>
                <a:path w="2466340" h="1333500">
                  <a:moveTo>
                    <a:pt x="0" y="698030"/>
                  </a:moveTo>
                  <a:lnTo>
                    <a:pt x="9980" y="648595"/>
                  </a:lnTo>
                  <a:lnTo>
                    <a:pt x="37198" y="608226"/>
                  </a:lnTo>
                  <a:lnTo>
                    <a:pt x="77567" y="581008"/>
                  </a:lnTo>
                  <a:lnTo>
                    <a:pt x="127003" y="571027"/>
                  </a:lnTo>
                  <a:lnTo>
                    <a:pt x="410987" y="571027"/>
                  </a:lnTo>
                  <a:lnTo>
                    <a:pt x="398839" y="0"/>
                  </a:lnTo>
                  <a:lnTo>
                    <a:pt x="1027470" y="571027"/>
                  </a:lnTo>
                  <a:lnTo>
                    <a:pt x="2338926" y="571027"/>
                  </a:lnTo>
                  <a:lnTo>
                    <a:pt x="2388361" y="581008"/>
                  </a:lnTo>
                  <a:lnTo>
                    <a:pt x="2428731" y="608226"/>
                  </a:lnTo>
                  <a:lnTo>
                    <a:pt x="2455948" y="648595"/>
                  </a:lnTo>
                  <a:lnTo>
                    <a:pt x="2465929" y="698030"/>
                  </a:lnTo>
                  <a:lnTo>
                    <a:pt x="2465929" y="888527"/>
                  </a:lnTo>
                  <a:lnTo>
                    <a:pt x="2465929" y="1206024"/>
                  </a:lnTo>
                  <a:lnTo>
                    <a:pt x="2455948" y="1255459"/>
                  </a:lnTo>
                  <a:lnTo>
                    <a:pt x="2428731" y="1295829"/>
                  </a:lnTo>
                  <a:lnTo>
                    <a:pt x="2388361" y="1323047"/>
                  </a:lnTo>
                  <a:lnTo>
                    <a:pt x="2338926" y="1333027"/>
                  </a:lnTo>
                  <a:lnTo>
                    <a:pt x="1027470" y="1333027"/>
                  </a:lnTo>
                  <a:lnTo>
                    <a:pt x="410987" y="1333027"/>
                  </a:lnTo>
                  <a:lnTo>
                    <a:pt x="127003" y="1333027"/>
                  </a:lnTo>
                  <a:lnTo>
                    <a:pt x="77567" y="1323047"/>
                  </a:lnTo>
                  <a:lnTo>
                    <a:pt x="37198" y="1295829"/>
                  </a:lnTo>
                  <a:lnTo>
                    <a:pt x="9980" y="1255459"/>
                  </a:lnTo>
                  <a:lnTo>
                    <a:pt x="0" y="1206024"/>
                  </a:lnTo>
                  <a:lnTo>
                    <a:pt x="0" y="888527"/>
                  </a:lnTo>
                  <a:lnTo>
                    <a:pt x="0" y="698027"/>
                  </a:lnTo>
                  <a:close/>
                </a:path>
              </a:pathLst>
            </a:custGeom>
            <a:ln w="28574">
              <a:solidFill>
                <a:srgbClr val="EEA5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11809" y="3980614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tweets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37849" y="4970779"/>
            <a:ext cx="168465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9265" marR="5080" indent="-4572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stored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memory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RDDs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465617" y="3998422"/>
            <a:ext cx="948055" cy="394970"/>
            <a:chOff x="5465617" y="3998422"/>
            <a:chExt cx="948055" cy="394970"/>
          </a:xfrm>
        </p:grpSpPr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5617" y="3998422"/>
              <a:ext cx="947650" cy="39485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2117" y="4030663"/>
              <a:ext cx="834628" cy="28495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522117" y="4030663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7"/>
                  </a:lnTo>
                  <a:lnTo>
                    <a:pt x="47492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85410" y="4006734"/>
              <a:ext cx="108065" cy="37822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39431" y="403066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01540" y="4002578"/>
              <a:ext cx="108065" cy="37407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155529" y="402431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81748" y="4010890"/>
              <a:ext cx="108065" cy="37822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35835" y="4035425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72304" y="3395634"/>
            <a:ext cx="2049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Twitter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Streaming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Example</a:t>
            </a:r>
            <a:r>
              <a:rPr spc="-5" dirty="0"/>
              <a:t> </a:t>
            </a:r>
            <a:r>
              <a:rPr spc="-225" dirty="0"/>
              <a:t>–</a:t>
            </a:r>
            <a:r>
              <a:rPr spc="-5" dirty="0"/>
              <a:t> </a:t>
            </a:r>
            <a:r>
              <a:rPr spc="-75" dirty="0"/>
              <a:t>Get</a:t>
            </a:r>
            <a:r>
              <a:rPr dirty="0"/>
              <a:t> </a:t>
            </a:r>
            <a:r>
              <a:rPr spc="-70" dirty="0"/>
              <a:t>hashtags</a:t>
            </a:r>
            <a:r>
              <a:rPr spc="-5" dirty="0"/>
              <a:t> </a:t>
            </a:r>
            <a:r>
              <a:rPr spc="-40" dirty="0"/>
              <a:t>from</a:t>
            </a:r>
            <a:r>
              <a:rPr spc="-5" dirty="0"/>
              <a:t> </a:t>
            </a:r>
            <a:r>
              <a:rPr spc="-55" dirty="0"/>
              <a:t>Twitter</a:t>
            </a:r>
          </a:p>
        </p:txBody>
      </p:sp>
      <p:sp>
        <p:nvSpPr>
          <p:cNvPr id="124" name="Content Placeholder 123">
            <a:extLst>
              <a:ext uri="{FF2B5EF4-FFF2-40B4-BE49-F238E27FC236}">
                <a16:creationId xmlns:a16="http://schemas.microsoft.com/office/drawing/2014/main" id="{30CFE6F6-3DAE-4AC1-9E9C-1E94969D0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24999" y="1344169"/>
            <a:ext cx="6673215" cy="7258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3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TwitterUtils.createStream(ssc,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None)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sz="1700" spc="-2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(status</a:t>
            </a:r>
            <a:r>
              <a:rPr sz="17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=&gt;</a:t>
            </a:r>
            <a:r>
              <a:rPr sz="17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getTags(status))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9577" y="5137265"/>
            <a:ext cx="990600" cy="768350"/>
            <a:chOff x="2859577" y="5137265"/>
            <a:chExt cx="99060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128" y="5537968"/>
              <a:ext cx="255211" cy="354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0383" y="5525295"/>
              <a:ext cx="312504" cy="3802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3916" y="5525295"/>
              <a:ext cx="312503" cy="3802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444" y="5525295"/>
              <a:ext cx="312503" cy="3802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577" y="5137265"/>
              <a:ext cx="943494" cy="3948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2863" y="5168107"/>
              <a:ext cx="834034" cy="2841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12863" y="5168107"/>
              <a:ext cx="834390" cy="284480"/>
            </a:xfrm>
            <a:custGeom>
              <a:avLst/>
              <a:gdLst/>
              <a:ahLst/>
              <a:cxnLst/>
              <a:rect l="l" t="t" r="r" b="b"/>
              <a:pathLst>
                <a:path w="834389" h="284479">
                  <a:moveTo>
                    <a:pt x="0" y="47361"/>
                  </a:moveTo>
                  <a:lnTo>
                    <a:pt x="3721" y="28926"/>
                  </a:lnTo>
                  <a:lnTo>
                    <a:pt x="13871" y="13871"/>
                  </a:lnTo>
                  <a:lnTo>
                    <a:pt x="28926" y="3721"/>
                  </a:lnTo>
                  <a:lnTo>
                    <a:pt x="47361" y="0"/>
                  </a:lnTo>
                  <a:lnTo>
                    <a:pt x="786672" y="0"/>
                  </a:lnTo>
                  <a:lnTo>
                    <a:pt x="805107" y="3721"/>
                  </a:lnTo>
                  <a:lnTo>
                    <a:pt x="820162" y="13871"/>
                  </a:lnTo>
                  <a:lnTo>
                    <a:pt x="830311" y="28926"/>
                  </a:lnTo>
                  <a:lnTo>
                    <a:pt x="834033" y="47361"/>
                  </a:lnTo>
                  <a:lnTo>
                    <a:pt x="834032" y="236802"/>
                  </a:lnTo>
                  <a:lnTo>
                    <a:pt x="830310" y="255237"/>
                  </a:lnTo>
                  <a:lnTo>
                    <a:pt x="820161" y="270292"/>
                  </a:lnTo>
                  <a:lnTo>
                    <a:pt x="805106" y="280442"/>
                  </a:lnTo>
                  <a:lnTo>
                    <a:pt x="786671" y="284163"/>
                  </a:lnTo>
                  <a:lnTo>
                    <a:pt x="47361" y="284162"/>
                  </a:lnTo>
                  <a:lnTo>
                    <a:pt x="28926" y="280441"/>
                  </a:lnTo>
                  <a:lnTo>
                    <a:pt x="13871" y="270291"/>
                  </a:lnTo>
                  <a:lnTo>
                    <a:pt x="3721" y="255236"/>
                  </a:lnTo>
                  <a:lnTo>
                    <a:pt x="0" y="236801"/>
                  </a:lnTo>
                  <a:lnTo>
                    <a:pt x="0" y="47361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214" y="5145577"/>
              <a:ext cx="112221" cy="3740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30177" y="516810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1345" y="5137265"/>
              <a:ext cx="112221" cy="3782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46276" y="516175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1552" y="5149734"/>
              <a:ext cx="112221" cy="3740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26579" y="5172868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0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26948" y="4716108"/>
            <a:ext cx="635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ﬂatMap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63734" y="3994265"/>
            <a:ext cx="984885" cy="1174115"/>
            <a:chOff x="2863734" y="3994265"/>
            <a:chExt cx="984885" cy="1174115"/>
          </a:xfrm>
        </p:grpSpPr>
        <p:sp>
          <p:nvSpPr>
            <p:cNvPr id="20" name="object 20"/>
            <p:cNvSpPr/>
            <p:nvPr/>
          </p:nvSpPr>
          <p:spPr>
            <a:xfrm>
              <a:off x="3329858" y="4310857"/>
              <a:ext cx="8255" cy="829310"/>
            </a:xfrm>
            <a:custGeom>
              <a:avLst/>
              <a:gdLst/>
              <a:ahLst/>
              <a:cxnLst/>
              <a:rect l="l" t="t" r="r" b="b"/>
              <a:pathLst>
                <a:path w="8254" h="829310">
                  <a:moveTo>
                    <a:pt x="8059" y="0"/>
                  </a:moveTo>
                  <a:lnTo>
                    <a:pt x="0" y="82889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4367" y="5037225"/>
              <a:ext cx="132641" cy="1308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3734" y="3994265"/>
              <a:ext cx="947650" cy="3948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602" y="4025899"/>
              <a:ext cx="834627" cy="28495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20602" y="402590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7"/>
                  </a:lnTo>
                  <a:lnTo>
                    <a:pt x="47493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3526" y="4002577"/>
              <a:ext cx="108065" cy="3782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37916" y="40259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9657" y="3998421"/>
              <a:ext cx="108065" cy="3740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54015" y="40195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9865" y="4006734"/>
              <a:ext cx="108065" cy="3782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34319" y="403066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620" y="4371181"/>
              <a:ext cx="312484" cy="3802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8584" y="4371181"/>
              <a:ext cx="312484" cy="3802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2102" y="4371181"/>
              <a:ext cx="312484" cy="3802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5615" y="4371181"/>
              <a:ext cx="312484" cy="38020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733574" y="4716108"/>
            <a:ext cx="635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ﬂatMap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77145" y="3994265"/>
            <a:ext cx="991869" cy="1911350"/>
            <a:chOff x="4177145" y="3994265"/>
            <a:chExt cx="991869" cy="1911350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2749" y="5537968"/>
              <a:ext cx="255240" cy="3548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9025" y="5525295"/>
              <a:ext cx="312539" cy="3802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582" y="5525295"/>
              <a:ext cx="312539" cy="3802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6135" y="5525295"/>
              <a:ext cx="312539" cy="3802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7145" y="5137265"/>
              <a:ext cx="943494" cy="3948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1479" y="5168107"/>
              <a:ext cx="834034" cy="2841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31479" y="5168107"/>
              <a:ext cx="834390" cy="284480"/>
            </a:xfrm>
            <a:custGeom>
              <a:avLst/>
              <a:gdLst/>
              <a:ahLst/>
              <a:cxnLst/>
              <a:rect l="l" t="t" r="r" b="b"/>
              <a:pathLst>
                <a:path w="834389" h="284479">
                  <a:moveTo>
                    <a:pt x="0" y="47361"/>
                  </a:moveTo>
                  <a:lnTo>
                    <a:pt x="3721" y="28926"/>
                  </a:lnTo>
                  <a:lnTo>
                    <a:pt x="13871" y="13871"/>
                  </a:lnTo>
                  <a:lnTo>
                    <a:pt x="28925" y="3721"/>
                  </a:lnTo>
                  <a:lnTo>
                    <a:pt x="47361" y="0"/>
                  </a:lnTo>
                  <a:lnTo>
                    <a:pt x="786672" y="0"/>
                  </a:lnTo>
                  <a:lnTo>
                    <a:pt x="805107" y="3721"/>
                  </a:lnTo>
                  <a:lnTo>
                    <a:pt x="820162" y="13871"/>
                  </a:lnTo>
                  <a:lnTo>
                    <a:pt x="830311" y="28926"/>
                  </a:lnTo>
                  <a:lnTo>
                    <a:pt x="834033" y="47361"/>
                  </a:lnTo>
                  <a:lnTo>
                    <a:pt x="834032" y="236802"/>
                  </a:lnTo>
                  <a:lnTo>
                    <a:pt x="830310" y="255237"/>
                  </a:lnTo>
                  <a:lnTo>
                    <a:pt x="820161" y="270292"/>
                  </a:lnTo>
                  <a:lnTo>
                    <a:pt x="805106" y="280442"/>
                  </a:lnTo>
                  <a:lnTo>
                    <a:pt x="786671" y="284163"/>
                  </a:lnTo>
                  <a:lnTo>
                    <a:pt x="47361" y="284162"/>
                  </a:lnTo>
                  <a:lnTo>
                    <a:pt x="28925" y="280441"/>
                  </a:lnTo>
                  <a:lnTo>
                    <a:pt x="13871" y="270291"/>
                  </a:lnTo>
                  <a:lnTo>
                    <a:pt x="3721" y="255236"/>
                  </a:lnTo>
                  <a:lnTo>
                    <a:pt x="0" y="236801"/>
                  </a:lnTo>
                  <a:lnTo>
                    <a:pt x="0" y="47361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2782" y="5145577"/>
              <a:ext cx="112221" cy="37407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648794" y="516810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8911" y="5137265"/>
              <a:ext cx="112221" cy="37822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864892" y="516175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9119" y="5149734"/>
              <a:ext cx="112221" cy="3740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45196" y="5172868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48474" y="4310857"/>
              <a:ext cx="8255" cy="829310"/>
            </a:xfrm>
            <a:custGeom>
              <a:avLst/>
              <a:gdLst/>
              <a:ahLst/>
              <a:cxnLst/>
              <a:rect l="l" t="t" r="r" b="b"/>
              <a:pathLst>
                <a:path w="8254" h="829310">
                  <a:moveTo>
                    <a:pt x="8058" y="0"/>
                  </a:moveTo>
                  <a:lnTo>
                    <a:pt x="0" y="82889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2984" y="5037225"/>
              <a:ext cx="132641" cy="1308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85457" y="3994265"/>
              <a:ext cx="943494" cy="39485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9220" y="4025899"/>
              <a:ext cx="834627" cy="28495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239220" y="402590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7"/>
                  </a:lnTo>
                  <a:lnTo>
                    <a:pt x="47492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01094" y="4002577"/>
              <a:ext cx="112221" cy="37822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656534" y="40259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17225" y="3998421"/>
              <a:ext cx="112221" cy="3740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872631" y="40195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7431" y="4006734"/>
              <a:ext cx="112221" cy="3782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452937" y="403066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6237" y="4371181"/>
              <a:ext cx="312484" cy="3802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7200" y="4371181"/>
              <a:ext cx="312484" cy="3802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0719" y="4371181"/>
              <a:ext cx="312484" cy="38020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4233" y="4371181"/>
              <a:ext cx="312483" cy="38020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027721" y="4716108"/>
            <a:ext cx="635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ﬂatMap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55256" y="5195730"/>
            <a:ext cx="281305" cy="254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trike="sngStrike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469774" y="4296570"/>
            <a:ext cx="3060065" cy="1609090"/>
            <a:chOff x="5469774" y="4296570"/>
            <a:chExt cx="3060065" cy="1609090"/>
          </a:xfrm>
        </p:grpSpPr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5166" y="5537968"/>
              <a:ext cx="255195" cy="35485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1410" y="5525295"/>
              <a:ext cx="312484" cy="38020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4928" y="5525295"/>
              <a:ext cx="312484" cy="38020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8443" y="5525295"/>
              <a:ext cx="312483" cy="38020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9774" y="5137265"/>
              <a:ext cx="943494" cy="39485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904" y="5168107"/>
              <a:ext cx="834034" cy="28416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523904" y="5168107"/>
              <a:ext cx="834390" cy="284480"/>
            </a:xfrm>
            <a:custGeom>
              <a:avLst/>
              <a:gdLst/>
              <a:ahLst/>
              <a:cxnLst/>
              <a:rect l="l" t="t" r="r" b="b"/>
              <a:pathLst>
                <a:path w="834389" h="284479">
                  <a:moveTo>
                    <a:pt x="0" y="47361"/>
                  </a:moveTo>
                  <a:lnTo>
                    <a:pt x="3721" y="28926"/>
                  </a:lnTo>
                  <a:lnTo>
                    <a:pt x="13871" y="13871"/>
                  </a:lnTo>
                  <a:lnTo>
                    <a:pt x="28925" y="3721"/>
                  </a:lnTo>
                  <a:lnTo>
                    <a:pt x="47361" y="0"/>
                  </a:lnTo>
                  <a:lnTo>
                    <a:pt x="786672" y="0"/>
                  </a:lnTo>
                  <a:lnTo>
                    <a:pt x="805107" y="3721"/>
                  </a:lnTo>
                  <a:lnTo>
                    <a:pt x="820162" y="13871"/>
                  </a:lnTo>
                  <a:lnTo>
                    <a:pt x="830311" y="28926"/>
                  </a:lnTo>
                  <a:lnTo>
                    <a:pt x="834033" y="47361"/>
                  </a:lnTo>
                  <a:lnTo>
                    <a:pt x="834032" y="236802"/>
                  </a:lnTo>
                  <a:lnTo>
                    <a:pt x="830310" y="255237"/>
                  </a:lnTo>
                  <a:lnTo>
                    <a:pt x="820161" y="270292"/>
                  </a:lnTo>
                  <a:lnTo>
                    <a:pt x="805106" y="280442"/>
                  </a:lnTo>
                  <a:lnTo>
                    <a:pt x="786671" y="284163"/>
                  </a:lnTo>
                  <a:lnTo>
                    <a:pt x="47361" y="284162"/>
                  </a:lnTo>
                  <a:lnTo>
                    <a:pt x="28925" y="280441"/>
                  </a:lnTo>
                  <a:lnTo>
                    <a:pt x="13871" y="270291"/>
                  </a:lnTo>
                  <a:lnTo>
                    <a:pt x="3721" y="255236"/>
                  </a:lnTo>
                  <a:lnTo>
                    <a:pt x="0" y="236801"/>
                  </a:lnTo>
                  <a:lnTo>
                    <a:pt x="0" y="47361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5410" y="5145577"/>
              <a:ext cx="112221" cy="37407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941217" y="516810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01540" y="5137265"/>
              <a:ext cx="112221" cy="37822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157316" y="5161757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1" y="284162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81748" y="5149734"/>
              <a:ext cx="112221" cy="37407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941473" y="4310857"/>
              <a:ext cx="7620" cy="829310"/>
            </a:xfrm>
            <a:custGeom>
              <a:avLst/>
              <a:gdLst/>
              <a:ahLst/>
              <a:cxnLst/>
              <a:rect l="l" t="t" r="r" b="b"/>
              <a:pathLst>
                <a:path w="7620" h="829310">
                  <a:moveTo>
                    <a:pt x="7482" y="0"/>
                  </a:moveTo>
                  <a:lnTo>
                    <a:pt x="0" y="828895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75924" y="5037259"/>
              <a:ext cx="132641" cy="13084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381494" y="5143500"/>
              <a:ext cx="2134235" cy="685800"/>
            </a:xfrm>
            <a:custGeom>
              <a:avLst/>
              <a:gdLst/>
              <a:ahLst/>
              <a:cxnLst/>
              <a:rect l="l" t="t" r="r" b="b"/>
              <a:pathLst>
                <a:path w="2134234" h="685800">
                  <a:moveTo>
                    <a:pt x="2019552" y="0"/>
                  </a:moveTo>
                  <a:lnTo>
                    <a:pt x="305056" y="0"/>
                  </a:lnTo>
                  <a:lnTo>
                    <a:pt x="260564" y="8982"/>
                  </a:lnTo>
                  <a:lnTo>
                    <a:pt x="224232" y="33478"/>
                  </a:lnTo>
                  <a:lnTo>
                    <a:pt x="199736" y="69810"/>
                  </a:lnTo>
                  <a:lnTo>
                    <a:pt x="190754" y="114302"/>
                  </a:lnTo>
                  <a:lnTo>
                    <a:pt x="0" y="188601"/>
                  </a:lnTo>
                  <a:lnTo>
                    <a:pt x="190754" y="285750"/>
                  </a:lnTo>
                  <a:lnTo>
                    <a:pt x="190754" y="571497"/>
                  </a:lnTo>
                  <a:lnTo>
                    <a:pt x="199736" y="615989"/>
                  </a:lnTo>
                  <a:lnTo>
                    <a:pt x="224232" y="652321"/>
                  </a:lnTo>
                  <a:lnTo>
                    <a:pt x="260564" y="676817"/>
                  </a:lnTo>
                  <a:lnTo>
                    <a:pt x="305056" y="685799"/>
                  </a:lnTo>
                  <a:lnTo>
                    <a:pt x="2019552" y="685799"/>
                  </a:lnTo>
                  <a:lnTo>
                    <a:pt x="2064043" y="676817"/>
                  </a:lnTo>
                  <a:lnTo>
                    <a:pt x="2100375" y="652321"/>
                  </a:lnTo>
                  <a:lnTo>
                    <a:pt x="2124871" y="615989"/>
                  </a:lnTo>
                  <a:lnTo>
                    <a:pt x="2133854" y="571497"/>
                  </a:lnTo>
                  <a:lnTo>
                    <a:pt x="2133853" y="114300"/>
                  </a:lnTo>
                  <a:lnTo>
                    <a:pt x="2124871" y="69810"/>
                  </a:lnTo>
                  <a:lnTo>
                    <a:pt x="2100375" y="33478"/>
                  </a:lnTo>
                  <a:lnTo>
                    <a:pt x="2064043" y="8982"/>
                  </a:lnTo>
                  <a:lnTo>
                    <a:pt x="2019552" y="0"/>
                  </a:lnTo>
                  <a:close/>
                </a:path>
                <a:path w="2134234" h="685800">
                  <a:moveTo>
                    <a:pt x="190754" y="114300"/>
                  </a:move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81494" y="5143500"/>
              <a:ext cx="2134235" cy="685800"/>
            </a:xfrm>
            <a:custGeom>
              <a:avLst/>
              <a:gdLst/>
              <a:ahLst/>
              <a:cxnLst/>
              <a:rect l="l" t="t" r="r" b="b"/>
              <a:pathLst>
                <a:path w="2134234" h="685800">
                  <a:moveTo>
                    <a:pt x="190753" y="114301"/>
                  </a:moveTo>
                  <a:lnTo>
                    <a:pt x="199736" y="69810"/>
                  </a:lnTo>
                  <a:lnTo>
                    <a:pt x="224232" y="33478"/>
                  </a:lnTo>
                  <a:lnTo>
                    <a:pt x="260564" y="8982"/>
                  </a:lnTo>
                  <a:lnTo>
                    <a:pt x="305056" y="0"/>
                  </a:lnTo>
                  <a:lnTo>
                    <a:pt x="514603" y="0"/>
                  </a:lnTo>
                  <a:lnTo>
                    <a:pt x="1000378" y="0"/>
                  </a:lnTo>
                  <a:lnTo>
                    <a:pt x="2019551" y="0"/>
                  </a:lnTo>
                  <a:lnTo>
                    <a:pt x="2064043" y="8982"/>
                  </a:lnTo>
                  <a:lnTo>
                    <a:pt x="2100375" y="33478"/>
                  </a:lnTo>
                  <a:lnTo>
                    <a:pt x="2124871" y="69810"/>
                  </a:lnTo>
                  <a:lnTo>
                    <a:pt x="2133853" y="114301"/>
                  </a:lnTo>
                  <a:lnTo>
                    <a:pt x="2133853" y="285749"/>
                  </a:lnTo>
                  <a:lnTo>
                    <a:pt x="2133853" y="571497"/>
                  </a:lnTo>
                  <a:lnTo>
                    <a:pt x="2124871" y="615989"/>
                  </a:lnTo>
                  <a:lnTo>
                    <a:pt x="2100375" y="652321"/>
                  </a:lnTo>
                  <a:lnTo>
                    <a:pt x="2064043" y="676817"/>
                  </a:lnTo>
                  <a:lnTo>
                    <a:pt x="2019551" y="685799"/>
                  </a:lnTo>
                  <a:lnTo>
                    <a:pt x="1000378" y="685799"/>
                  </a:lnTo>
                  <a:lnTo>
                    <a:pt x="514603" y="685799"/>
                  </a:lnTo>
                  <a:lnTo>
                    <a:pt x="305056" y="685799"/>
                  </a:lnTo>
                  <a:lnTo>
                    <a:pt x="260564" y="676817"/>
                  </a:lnTo>
                  <a:lnTo>
                    <a:pt x="224232" y="652321"/>
                  </a:lnTo>
                  <a:lnTo>
                    <a:pt x="199736" y="615989"/>
                  </a:lnTo>
                  <a:lnTo>
                    <a:pt x="190753" y="571497"/>
                  </a:lnTo>
                  <a:lnTo>
                    <a:pt x="190753" y="285749"/>
                  </a:lnTo>
                  <a:lnTo>
                    <a:pt x="0" y="188601"/>
                  </a:lnTo>
                  <a:lnTo>
                    <a:pt x="190753" y="114299"/>
                  </a:lnTo>
                  <a:close/>
                </a:path>
              </a:pathLst>
            </a:custGeom>
            <a:ln w="28574">
              <a:solidFill>
                <a:srgbClr val="EEA5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2645679" y="2079920"/>
            <a:ext cx="4031615" cy="1001394"/>
          </a:xfrm>
          <a:custGeom>
            <a:avLst/>
            <a:gdLst/>
            <a:ahLst/>
            <a:cxnLst/>
            <a:rect l="l" t="t" r="r" b="b"/>
            <a:pathLst>
              <a:path w="4031615" h="1001394">
                <a:moveTo>
                  <a:pt x="0" y="465599"/>
                </a:moveTo>
                <a:lnTo>
                  <a:pt x="8417" y="423903"/>
                </a:lnTo>
                <a:lnTo>
                  <a:pt x="31374" y="389854"/>
                </a:lnTo>
                <a:lnTo>
                  <a:pt x="65423" y="366897"/>
                </a:lnTo>
                <a:lnTo>
                  <a:pt x="107119" y="358480"/>
                </a:lnTo>
                <a:lnTo>
                  <a:pt x="671862" y="358480"/>
                </a:lnTo>
                <a:lnTo>
                  <a:pt x="958412" y="0"/>
                </a:lnTo>
                <a:lnTo>
                  <a:pt x="1679657" y="358480"/>
                </a:lnTo>
                <a:lnTo>
                  <a:pt x="3924059" y="358480"/>
                </a:lnTo>
                <a:lnTo>
                  <a:pt x="3965755" y="366897"/>
                </a:lnTo>
                <a:lnTo>
                  <a:pt x="3999804" y="389854"/>
                </a:lnTo>
                <a:lnTo>
                  <a:pt x="4022760" y="423903"/>
                </a:lnTo>
                <a:lnTo>
                  <a:pt x="4031178" y="465599"/>
                </a:lnTo>
                <a:lnTo>
                  <a:pt x="4031178" y="626272"/>
                </a:lnTo>
                <a:lnTo>
                  <a:pt x="4031178" y="894062"/>
                </a:lnTo>
                <a:lnTo>
                  <a:pt x="4022760" y="935758"/>
                </a:lnTo>
                <a:lnTo>
                  <a:pt x="3999804" y="969807"/>
                </a:lnTo>
                <a:lnTo>
                  <a:pt x="3965755" y="992763"/>
                </a:lnTo>
                <a:lnTo>
                  <a:pt x="3924059" y="1001181"/>
                </a:lnTo>
                <a:lnTo>
                  <a:pt x="1679657" y="1001181"/>
                </a:lnTo>
                <a:lnTo>
                  <a:pt x="671862" y="1001181"/>
                </a:lnTo>
                <a:lnTo>
                  <a:pt x="107119" y="1001181"/>
                </a:lnTo>
                <a:lnTo>
                  <a:pt x="65423" y="992763"/>
                </a:lnTo>
                <a:lnTo>
                  <a:pt x="31374" y="969807"/>
                </a:lnTo>
                <a:lnTo>
                  <a:pt x="8417" y="935758"/>
                </a:lnTo>
                <a:lnTo>
                  <a:pt x="0" y="894062"/>
                </a:lnTo>
                <a:lnTo>
                  <a:pt x="0" y="626272"/>
                </a:lnTo>
                <a:lnTo>
                  <a:pt x="0" y="465597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976290" y="2472732"/>
            <a:ext cx="337502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3495">
              <a:lnSpc>
                <a:spcPts val="2100"/>
              </a:lnSpc>
              <a:spcBef>
                <a:spcPts val="219"/>
              </a:spcBef>
            </a:pPr>
            <a:r>
              <a:rPr sz="1800" b="1" spc="-5" dirty="0">
                <a:latin typeface="Calibri"/>
                <a:cs typeface="Calibri"/>
              </a:rPr>
              <a:t>transformation</a:t>
            </a:r>
            <a:r>
              <a:rPr sz="1800" spc="-5" dirty="0">
                <a:latin typeface="Calibri"/>
                <a:cs typeface="Calibri"/>
              </a:rPr>
              <a:t>: modify </a:t>
            </a:r>
            <a:r>
              <a:rPr sz="1800" dirty="0">
                <a:latin typeface="Calibri"/>
                <a:cs typeface="Calibri"/>
              </a:rPr>
              <a:t>data in </a:t>
            </a:r>
            <a:r>
              <a:rPr sz="1800" spc="-5" dirty="0">
                <a:latin typeface="Calibri"/>
                <a:cs typeface="Calibri"/>
              </a:rPr>
              <a:t>one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r>
              <a:rPr sz="1800" dirty="0">
                <a:latin typeface="Calibri"/>
                <a:cs typeface="Calibri"/>
              </a:rPr>
              <a:t> to </a:t>
            </a:r>
            <a:r>
              <a:rPr sz="1800" spc="-5" dirty="0">
                <a:latin typeface="Calibri"/>
                <a:cs typeface="Calibri"/>
              </a:rPr>
              <a:t>create another 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3874" y="2128277"/>
            <a:ext cx="1457325" cy="953135"/>
          </a:xfrm>
          <a:custGeom>
            <a:avLst/>
            <a:gdLst/>
            <a:ahLst/>
            <a:cxnLst/>
            <a:rect l="l" t="t" r="r" b="b"/>
            <a:pathLst>
              <a:path w="1457325" h="953135">
                <a:moveTo>
                  <a:pt x="0" y="417241"/>
                </a:moveTo>
                <a:lnTo>
                  <a:pt x="8417" y="375546"/>
                </a:lnTo>
                <a:lnTo>
                  <a:pt x="31374" y="341497"/>
                </a:lnTo>
                <a:lnTo>
                  <a:pt x="65423" y="318540"/>
                </a:lnTo>
                <a:lnTo>
                  <a:pt x="107118" y="310122"/>
                </a:lnTo>
                <a:lnTo>
                  <a:pt x="242887" y="310122"/>
                </a:lnTo>
                <a:lnTo>
                  <a:pt x="512263" y="0"/>
                </a:lnTo>
                <a:lnTo>
                  <a:pt x="607218" y="310122"/>
                </a:lnTo>
                <a:lnTo>
                  <a:pt x="1350205" y="310122"/>
                </a:lnTo>
                <a:lnTo>
                  <a:pt x="1391901" y="318540"/>
                </a:lnTo>
                <a:lnTo>
                  <a:pt x="1425950" y="341497"/>
                </a:lnTo>
                <a:lnTo>
                  <a:pt x="1448906" y="375546"/>
                </a:lnTo>
                <a:lnTo>
                  <a:pt x="1457324" y="417241"/>
                </a:lnTo>
                <a:lnTo>
                  <a:pt x="1457324" y="577915"/>
                </a:lnTo>
                <a:lnTo>
                  <a:pt x="1457324" y="845705"/>
                </a:lnTo>
                <a:lnTo>
                  <a:pt x="1448906" y="887401"/>
                </a:lnTo>
                <a:lnTo>
                  <a:pt x="1425950" y="921450"/>
                </a:lnTo>
                <a:lnTo>
                  <a:pt x="1391901" y="944406"/>
                </a:lnTo>
                <a:lnTo>
                  <a:pt x="1350205" y="952824"/>
                </a:lnTo>
                <a:lnTo>
                  <a:pt x="607218" y="952824"/>
                </a:lnTo>
                <a:lnTo>
                  <a:pt x="242887" y="952824"/>
                </a:lnTo>
                <a:lnTo>
                  <a:pt x="107118" y="952824"/>
                </a:lnTo>
                <a:lnTo>
                  <a:pt x="65423" y="944406"/>
                </a:lnTo>
                <a:lnTo>
                  <a:pt x="31374" y="921450"/>
                </a:lnTo>
                <a:lnTo>
                  <a:pt x="8417" y="887401"/>
                </a:lnTo>
                <a:lnTo>
                  <a:pt x="0" y="845705"/>
                </a:lnTo>
                <a:lnTo>
                  <a:pt x="0" y="577915"/>
                </a:lnTo>
                <a:lnTo>
                  <a:pt x="0" y="417239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61760" y="2472732"/>
            <a:ext cx="118745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9230" marR="5080" indent="-177165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ansf</a:t>
            </a:r>
            <a:r>
              <a:rPr sz="1800" spc="-5" dirty="0">
                <a:latin typeface="Calibri"/>
                <a:cs typeface="Calibri"/>
              </a:rPr>
              <a:t>orm</a:t>
            </a:r>
            <a:r>
              <a:rPr sz="1800" dirty="0">
                <a:latin typeface="Calibri"/>
                <a:cs typeface="Calibri"/>
              </a:rPr>
              <a:t>ed 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28265" y="5214620"/>
            <a:ext cx="1636395" cy="538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1765" marR="5080" indent="-13970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latin typeface="Calibri"/>
                <a:cs typeface="Calibri"/>
              </a:rPr>
              <a:t>new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RDDs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created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for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every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batch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733309" y="3233650"/>
            <a:ext cx="748665" cy="631825"/>
            <a:chOff x="6733309" y="3233650"/>
            <a:chExt cx="748665" cy="631825"/>
          </a:xfrm>
        </p:grpSpPr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33309" y="3233650"/>
              <a:ext cx="748145" cy="6317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84775" y="3269456"/>
              <a:ext cx="644723" cy="51673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784775" y="3269456"/>
              <a:ext cx="645160" cy="516890"/>
            </a:xfrm>
            <a:custGeom>
              <a:avLst/>
              <a:gdLst/>
              <a:ahLst/>
              <a:cxnLst/>
              <a:rect l="l" t="t" r="r" b="b"/>
              <a:pathLst>
                <a:path w="645159" h="516889">
                  <a:moveTo>
                    <a:pt x="0" y="129182"/>
                  </a:moveTo>
                  <a:lnTo>
                    <a:pt x="386357" y="129182"/>
                  </a:lnTo>
                  <a:lnTo>
                    <a:pt x="386357" y="0"/>
                  </a:lnTo>
                  <a:lnTo>
                    <a:pt x="644722" y="258365"/>
                  </a:lnTo>
                  <a:lnTo>
                    <a:pt x="386357" y="516730"/>
                  </a:lnTo>
                  <a:lnTo>
                    <a:pt x="386357" y="387547"/>
                  </a:lnTo>
                  <a:lnTo>
                    <a:pt x="0" y="387547"/>
                  </a:lnTo>
                  <a:lnTo>
                    <a:pt x="0" y="129182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4114800" y="3374966"/>
            <a:ext cx="1106170" cy="382905"/>
            <a:chOff x="4114800" y="3374966"/>
            <a:chExt cx="1106170" cy="382905"/>
          </a:xfrm>
        </p:grpSpPr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14800" y="3383280"/>
              <a:ext cx="1105592" cy="34913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18956" y="3374966"/>
              <a:ext cx="1093123" cy="38238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64803" y="3410743"/>
              <a:ext cx="1003697" cy="249236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4164803" y="3410743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t+1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2805545" y="3379123"/>
            <a:ext cx="1106170" cy="382905"/>
            <a:chOff x="2805545" y="3379123"/>
            <a:chExt cx="1106170" cy="382905"/>
          </a:xfrm>
        </p:grpSpPr>
        <p:pic>
          <p:nvPicPr>
            <p:cNvPr id="99" name="object 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05545" y="3387435"/>
              <a:ext cx="1105592" cy="35329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01142" y="3379123"/>
              <a:ext cx="901930" cy="38238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57500" y="3416300"/>
              <a:ext cx="1003696" cy="249237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2857500" y="3416300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5419897" y="3379123"/>
            <a:ext cx="1106170" cy="382905"/>
            <a:chOff x="5419897" y="3379123"/>
            <a:chExt cx="1106170" cy="382905"/>
          </a:xfrm>
        </p:grpSpPr>
        <p:pic>
          <p:nvPicPr>
            <p:cNvPr id="104" name="object 10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19897" y="3387435"/>
              <a:ext cx="1105592" cy="35329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24054" y="3379123"/>
              <a:ext cx="1097279" cy="38238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70921" y="3416300"/>
              <a:ext cx="1003697" cy="249237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5470921" y="3416300"/>
            <a:ext cx="1003935" cy="249554"/>
          </a:xfrm>
          <a:prstGeom prst="rect">
            <a:avLst/>
          </a:prstGeom>
          <a:ln w="9524">
            <a:solidFill>
              <a:srgbClr val="2DA99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t+2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478086" y="3994265"/>
            <a:ext cx="981710" cy="757555"/>
            <a:chOff x="5478086" y="3994265"/>
            <a:chExt cx="981710" cy="757555"/>
          </a:xfrm>
        </p:grpSpPr>
        <p:pic>
          <p:nvPicPr>
            <p:cNvPr id="109" name="object 10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78086" y="3994265"/>
              <a:ext cx="943494" cy="39485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32238" y="4025899"/>
              <a:ext cx="834033" cy="28495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532238" y="4025900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7"/>
                  </a:lnTo>
                  <a:lnTo>
                    <a:pt x="47492" y="284957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93723" y="4002577"/>
              <a:ext cx="112221" cy="37822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949552" y="40259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09854" y="3998421"/>
              <a:ext cx="112221" cy="37407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165650" y="40195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90060" y="4006734"/>
              <a:ext cx="112221" cy="37822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745954" y="403066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9256" y="4371181"/>
              <a:ext cx="312483" cy="38020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0218" y="4371181"/>
              <a:ext cx="312484" cy="38020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737" y="4371181"/>
              <a:ext cx="312484" cy="38020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7250" y="4371181"/>
              <a:ext cx="312484" cy="380205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807109" y="3983859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tweets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85434" y="5111902"/>
            <a:ext cx="1726564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hashTags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770"/>
              </a:lnSpc>
            </a:pPr>
            <a:r>
              <a:rPr sz="1500" spc="-5" dirty="0">
                <a:latin typeface="Calibri"/>
                <a:cs typeface="Calibri"/>
              </a:rPr>
              <a:t>[#cat,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#dog,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…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]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Example</a:t>
            </a:r>
            <a:r>
              <a:rPr spc="-5" dirty="0"/>
              <a:t> </a:t>
            </a:r>
            <a:r>
              <a:rPr spc="-225" dirty="0"/>
              <a:t>–</a:t>
            </a:r>
            <a:r>
              <a:rPr spc="-5" dirty="0"/>
              <a:t> </a:t>
            </a:r>
            <a:r>
              <a:rPr spc="-75" dirty="0"/>
              <a:t>Get</a:t>
            </a:r>
            <a:r>
              <a:rPr dirty="0"/>
              <a:t> </a:t>
            </a:r>
            <a:r>
              <a:rPr spc="-70" dirty="0"/>
              <a:t>hashtags</a:t>
            </a:r>
            <a:r>
              <a:rPr spc="-5" dirty="0"/>
              <a:t> </a:t>
            </a:r>
            <a:r>
              <a:rPr spc="-40" dirty="0"/>
              <a:t>from</a:t>
            </a:r>
            <a:r>
              <a:rPr spc="-5" dirty="0"/>
              <a:t> </a:t>
            </a:r>
            <a:r>
              <a:rPr spc="-55" dirty="0"/>
              <a:t>Twitter</a:t>
            </a:r>
          </a:p>
        </p:txBody>
      </p:sp>
      <p:sp>
        <p:nvSpPr>
          <p:cNvPr id="93" name="Content Placeholder 92">
            <a:extLst>
              <a:ext uri="{FF2B5EF4-FFF2-40B4-BE49-F238E27FC236}">
                <a16:creationId xmlns:a16="http://schemas.microsoft.com/office/drawing/2014/main" id="{53E4CDBE-181A-4F99-BFD0-6A14896A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2254561" y="2576398"/>
            <a:ext cx="5412740" cy="586105"/>
          </a:xfrm>
          <a:custGeom>
            <a:avLst/>
            <a:gdLst/>
            <a:ahLst/>
            <a:cxnLst/>
            <a:rect l="l" t="t" r="r" b="b"/>
            <a:pathLst>
              <a:path w="5412740" h="586105">
                <a:moveTo>
                  <a:pt x="345763" y="109653"/>
                </a:moveTo>
                <a:lnTo>
                  <a:pt x="353249" y="72577"/>
                </a:lnTo>
                <a:lnTo>
                  <a:pt x="373662" y="42300"/>
                </a:lnTo>
                <a:lnTo>
                  <a:pt x="403939" y="21887"/>
                </a:lnTo>
                <a:lnTo>
                  <a:pt x="441015" y="14401"/>
                </a:lnTo>
                <a:lnTo>
                  <a:pt x="1190242" y="14401"/>
                </a:lnTo>
                <a:lnTo>
                  <a:pt x="2456961" y="14401"/>
                </a:lnTo>
                <a:lnTo>
                  <a:pt x="5317386" y="14401"/>
                </a:lnTo>
                <a:lnTo>
                  <a:pt x="5354462" y="21887"/>
                </a:lnTo>
                <a:lnTo>
                  <a:pt x="5384739" y="42300"/>
                </a:lnTo>
                <a:lnTo>
                  <a:pt x="5405153" y="72577"/>
                </a:lnTo>
                <a:lnTo>
                  <a:pt x="5412638" y="109653"/>
                </a:lnTo>
                <a:lnTo>
                  <a:pt x="5412638" y="252526"/>
                </a:lnTo>
                <a:lnTo>
                  <a:pt x="5412638" y="490649"/>
                </a:lnTo>
                <a:lnTo>
                  <a:pt x="5405153" y="527726"/>
                </a:lnTo>
                <a:lnTo>
                  <a:pt x="5384739" y="558003"/>
                </a:lnTo>
                <a:lnTo>
                  <a:pt x="5354462" y="578416"/>
                </a:lnTo>
                <a:lnTo>
                  <a:pt x="5317386" y="585901"/>
                </a:lnTo>
                <a:lnTo>
                  <a:pt x="2456961" y="585901"/>
                </a:lnTo>
                <a:lnTo>
                  <a:pt x="1190242" y="585901"/>
                </a:lnTo>
                <a:lnTo>
                  <a:pt x="441015" y="585901"/>
                </a:lnTo>
                <a:lnTo>
                  <a:pt x="403939" y="578416"/>
                </a:lnTo>
                <a:lnTo>
                  <a:pt x="373662" y="558003"/>
                </a:lnTo>
                <a:lnTo>
                  <a:pt x="353249" y="527726"/>
                </a:lnTo>
                <a:lnTo>
                  <a:pt x="345763" y="490649"/>
                </a:lnTo>
                <a:lnTo>
                  <a:pt x="345763" y="252526"/>
                </a:lnTo>
                <a:lnTo>
                  <a:pt x="0" y="0"/>
                </a:lnTo>
                <a:lnTo>
                  <a:pt x="345763" y="109651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999" y="1344169"/>
            <a:ext cx="7088505" cy="16827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3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TwitterUtils.createStream(ssc,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None)</a:t>
            </a:r>
            <a:endParaRPr sz="1700">
              <a:latin typeface="Consolas"/>
              <a:cs typeface="Consolas"/>
            </a:endParaRPr>
          </a:p>
          <a:p>
            <a:pPr marL="12700" marR="420370">
              <a:lnSpc>
                <a:spcPts val="2800"/>
              </a:lnSpc>
              <a:spcBef>
                <a:spcPts val="17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hashTags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tweets.flatMap(status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=&gt;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getTags(status)) </a:t>
            </a:r>
            <a:r>
              <a:rPr sz="1700" spc="-919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saveAsHadoopFiles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("hdfs://...")</a:t>
            </a:r>
            <a:endParaRPr sz="1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onsolas"/>
              <a:cs typeface="Consolas"/>
            </a:endParaRPr>
          </a:p>
          <a:p>
            <a:pPr marL="234696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output</a:t>
            </a:r>
            <a:r>
              <a:rPr sz="1800" b="1" spc="-5" dirty="0">
                <a:latin typeface="Calibri"/>
                <a:cs typeface="Calibri"/>
              </a:rPr>
              <a:t> operation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push 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external storage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59577" y="3782290"/>
            <a:ext cx="951865" cy="1188720"/>
            <a:chOff x="2859577" y="3782290"/>
            <a:chExt cx="951865" cy="1188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734" y="3782290"/>
              <a:ext cx="947650" cy="3990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602" y="3816349"/>
              <a:ext cx="834627" cy="2849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20602" y="381635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6"/>
                  </a:lnTo>
                  <a:lnTo>
                    <a:pt x="47493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3526" y="3794759"/>
              <a:ext cx="108065" cy="374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7916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657" y="3786447"/>
              <a:ext cx="108065" cy="3782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54015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9865" y="3798916"/>
              <a:ext cx="108065" cy="3740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4319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577" y="4572000"/>
              <a:ext cx="943494" cy="3990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2863" y="4606132"/>
              <a:ext cx="834033" cy="2849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2863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3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5214" y="4584469"/>
              <a:ext cx="112221" cy="3740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30177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1345" y="4576156"/>
              <a:ext cx="112221" cy="3782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46276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1552" y="4588625"/>
              <a:ext cx="112221" cy="3740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26579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00786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00375" y="4087019"/>
            <a:ext cx="657225" cy="1856739"/>
            <a:chOff x="3000375" y="4087019"/>
            <a:chExt cx="657225" cy="1856739"/>
          </a:xfrm>
        </p:grpSpPr>
        <p:sp>
          <p:nvSpPr>
            <p:cNvPr id="26" name="object 26"/>
            <p:cNvSpPr/>
            <p:nvPr/>
          </p:nvSpPr>
          <p:spPr>
            <a:xfrm>
              <a:off x="3330050" y="41013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5142" y="4475716"/>
              <a:ext cx="132628" cy="13121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24096" y="49014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9189" y="5275816"/>
              <a:ext cx="132628" cy="13121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0375" y="5410201"/>
              <a:ext cx="657225" cy="53339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177145" y="3782290"/>
            <a:ext cx="951865" cy="1188720"/>
            <a:chOff x="4177145" y="3782290"/>
            <a:chExt cx="951865" cy="1188720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5457" y="3782290"/>
              <a:ext cx="943494" cy="3990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220" y="3816349"/>
              <a:ext cx="834627" cy="28495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39220" y="381635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1094" y="3794759"/>
              <a:ext cx="112221" cy="3740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56534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7225" y="3786447"/>
              <a:ext cx="112221" cy="37822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872631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7431" y="3798916"/>
              <a:ext cx="112221" cy="3740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52937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7145" y="4572000"/>
              <a:ext cx="943494" cy="39901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31479" y="4606132"/>
              <a:ext cx="834033" cy="28495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31479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2782" y="4584469"/>
              <a:ext cx="112221" cy="37407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648794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8911" y="4576156"/>
              <a:ext cx="112221" cy="37822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864892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89119" y="4588625"/>
              <a:ext cx="112221" cy="3740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45196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719404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314825" y="4087019"/>
            <a:ext cx="657225" cy="1856739"/>
            <a:chOff x="4314825" y="4087019"/>
            <a:chExt cx="657225" cy="1856739"/>
          </a:xfrm>
        </p:grpSpPr>
        <p:sp>
          <p:nvSpPr>
            <p:cNvPr id="52" name="object 52"/>
            <p:cNvSpPr/>
            <p:nvPr/>
          </p:nvSpPr>
          <p:spPr>
            <a:xfrm>
              <a:off x="4648666" y="41013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83758" y="4475716"/>
              <a:ext cx="132628" cy="13121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642713" y="49014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7806" y="5275816"/>
              <a:ext cx="132628" cy="13121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4825" y="5410201"/>
              <a:ext cx="657225" cy="533398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5469774" y="3782290"/>
            <a:ext cx="951865" cy="1188720"/>
            <a:chOff x="5469774" y="3782290"/>
            <a:chExt cx="951865" cy="1188720"/>
          </a:xfrm>
        </p:grpSpPr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78086" y="3782290"/>
              <a:ext cx="943494" cy="39901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2237" y="3816349"/>
              <a:ext cx="834033" cy="28495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532237" y="3816350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93723" y="3794759"/>
              <a:ext cx="112221" cy="37407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949552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09854" y="3786447"/>
              <a:ext cx="112221" cy="37822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65650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90060" y="3798916"/>
              <a:ext cx="112221" cy="37407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745954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9774" y="4572000"/>
              <a:ext cx="943494" cy="3990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3904" y="4606132"/>
              <a:ext cx="834033" cy="28495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523904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85410" y="4584469"/>
              <a:ext cx="112221" cy="37407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941217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01540" y="4576156"/>
              <a:ext cx="112221" cy="37822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157316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1748" y="4588625"/>
              <a:ext cx="112221" cy="37407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737621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011826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629275" y="4087019"/>
            <a:ext cx="2538730" cy="2023745"/>
            <a:chOff x="5629275" y="4087019"/>
            <a:chExt cx="2538730" cy="2023745"/>
          </a:xfrm>
        </p:grpSpPr>
        <p:sp>
          <p:nvSpPr>
            <p:cNvPr id="78" name="object 78"/>
            <p:cNvSpPr/>
            <p:nvPr/>
          </p:nvSpPr>
          <p:spPr>
            <a:xfrm>
              <a:off x="5941651" y="4101307"/>
              <a:ext cx="7620" cy="477520"/>
            </a:xfrm>
            <a:custGeom>
              <a:avLst/>
              <a:gdLst/>
              <a:ahLst/>
              <a:cxnLst/>
              <a:rect l="l" t="t" r="r" b="b"/>
              <a:pathLst>
                <a:path w="7620" h="477520">
                  <a:moveTo>
                    <a:pt x="7304" y="0"/>
                  </a:moveTo>
                  <a:lnTo>
                    <a:pt x="0" y="47726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6643" y="4475771"/>
              <a:ext cx="132631" cy="13115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935699" y="4901407"/>
              <a:ext cx="7620" cy="477520"/>
            </a:xfrm>
            <a:custGeom>
              <a:avLst/>
              <a:gdLst/>
              <a:ahLst/>
              <a:cxnLst/>
              <a:rect l="l" t="t" r="r" b="b"/>
              <a:pathLst>
                <a:path w="7620" h="477520">
                  <a:moveTo>
                    <a:pt x="7304" y="0"/>
                  </a:moveTo>
                  <a:lnTo>
                    <a:pt x="0" y="47726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0689" y="5275871"/>
              <a:ext cx="132631" cy="13115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9275" y="5410201"/>
              <a:ext cx="657223" cy="53339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396106" y="5410199"/>
              <a:ext cx="1757680" cy="685800"/>
            </a:xfrm>
            <a:custGeom>
              <a:avLst/>
              <a:gdLst/>
              <a:ahLst/>
              <a:cxnLst/>
              <a:rect l="l" t="t" r="r" b="b"/>
              <a:pathLst>
                <a:path w="1757679" h="685800">
                  <a:moveTo>
                    <a:pt x="157091" y="114301"/>
                  </a:moveTo>
                  <a:lnTo>
                    <a:pt x="166074" y="69810"/>
                  </a:lnTo>
                  <a:lnTo>
                    <a:pt x="190570" y="33478"/>
                  </a:lnTo>
                  <a:lnTo>
                    <a:pt x="226902" y="8982"/>
                  </a:lnTo>
                  <a:lnTo>
                    <a:pt x="271394" y="0"/>
                  </a:lnTo>
                  <a:lnTo>
                    <a:pt x="423791" y="0"/>
                  </a:lnTo>
                  <a:lnTo>
                    <a:pt x="823841" y="0"/>
                  </a:lnTo>
                  <a:lnTo>
                    <a:pt x="1642989" y="0"/>
                  </a:lnTo>
                  <a:lnTo>
                    <a:pt x="1687481" y="8982"/>
                  </a:lnTo>
                  <a:lnTo>
                    <a:pt x="1723813" y="33478"/>
                  </a:lnTo>
                  <a:lnTo>
                    <a:pt x="1748309" y="69810"/>
                  </a:lnTo>
                  <a:lnTo>
                    <a:pt x="1757291" y="114301"/>
                  </a:lnTo>
                  <a:lnTo>
                    <a:pt x="1757291" y="285749"/>
                  </a:lnTo>
                  <a:lnTo>
                    <a:pt x="1757291" y="571497"/>
                  </a:lnTo>
                  <a:lnTo>
                    <a:pt x="1748309" y="615989"/>
                  </a:lnTo>
                  <a:lnTo>
                    <a:pt x="1723813" y="652321"/>
                  </a:lnTo>
                  <a:lnTo>
                    <a:pt x="1687481" y="676817"/>
                  </a:lnTo>
                  <a:lnTo>
                    <a:pt x="1642989" y="685799"/>
                  </a:lnTo>
                  <a:lnTo>
                    <a:pt x="823841" y="685799"/>
                  </a:lnTo>
                  <a:lnTo>
                    <a:pt x="423791" y="685799"/>
                  </a:lnTo>
                  <a:lnTo>
                    <a:pt x="271394" y="685799"/>
                  </a:lnTo>
                  <a:lnTo>
                    <a:pt x="226902" y="676817"/>
                  </a:lnTo>
                  <a:lnTo>
                    <a:pt x="190570" y="652321"/>
                  </a:lnTo>
                  <a:lnTo>
                    <a:pt x="166074" y="615989"/>
                  </a:lnTo>
                  <a:lnTo>
                    <a:pt x="157091" y="571497"/>
                  </a:lnTo>
                  <a:lnTo>
                    <a:pt x="157091" y="285749"/>
                  </a:lnTo>
                  <a:lnTo>
                    <a:pt x="0" y="188601"/>
                  </a:lnTo>
                  <a:lnTo>
                    <a:pt x="157091" y="114300"/>
                  </a:lnTo>
                  <a:close/>
                </a:path>
              </a:pathLst>
            </a:custGeom>
            <a:ln w="28574">
              <a:solidFill>
                <a:srgbClr val="EEA5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408917" y="4960937"/>
            <a:ext cx="374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save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27534" y="4960937"/>
            <a:ext cx="374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save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019958" y="4960937"/>
            <a:ext cx="374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save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154616" y="3514726"/>
            <a:ext cx="973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943026" y="3520281"/>
            <a:ext cx="781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60732" y="3520281"/>
            <a:ext cx="973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06754" y="3740302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tweets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06754" y="4540402"/>
            <a:ext cx="1741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hashTags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15239" y="5481320"/>
            <a:ext cx="1281430" cy="538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3664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latin typeface="Calibri"/>
                <a:cs typeface="Calibri"/>
              </a:rPr>
              <a:t>every batch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saved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HDFS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Example</a:t>
            </a:r>
            <a:r>
              <a:rPr spc="-5" dirty="0"/>
              <a:t> </a:t>
            </a:r>
            <a:r>
              <a:rPr spc="-225" dirty="0"/>
              <a:t>–</a:t>
            </a:r>
            <a:r>
              <a:rPr spc="-5" dirty="0"/>
              <a:t> </a:t>
            </a:r>
            <a:r>
              <a:rPr spc="-75" dirty="0"/>
              <a:t>Get</a:t>
            </a:r>
            <a:r>
              <a:rPr dirty="0"/>
              <a:t> </a:t>
            </a:r>
            <a:r>
              <a:rPr spc="-70" dirty="0"/>
              <a:t>hashtags</a:t>
            </a:r>
            <a:r>
              <a:rPr spc="-5" dirty="0"/>
              <a:t> </a:t>
            </a:r>
            <a:r>
              <a:rPr spc="-40" dirty="0"/>
              <a:t>from</a:t>
            </a:r>
            <a:r>
              <a:rPr spc="-5" dirty="0"/>
              <a:t> </a:t>
            </a:r>
            <a:r>
              <a:rPr spc="-55" dirty="0"/>
              <a:t>Twitter</a:t>
            </a:r>
          </a:p>
        </p:txBody>
      </p:sp>
      <p:sp>
        <p:nvSpPr>
          <p:cNvPr id="89" name="Content Placeholder 88">
            <a:extLst>
              <a:ext uri="{FF2B5EF4-FFF2-40B4-BE49-F238E27FC236}">
                <a16:creationId xmlns:a16="http://schemas.microsoft.com/office/drawing/2014/main" id="{A1426084-251A-4320-BD7E-14C974AB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2206781" y="2576398"/>
            <a:ext cx="6160770" cy="586105"/>
          </a:xfrm>
          <a:custGeom>
            <a:avLst/>
            <a:gdLst/>
            <a:ahLst/>
            <a:cxnLst/>
            <a:rect l="l" t="t" r="r" b="b"/>
            <a:pathLst>
              <a:path w="6160770" h="586105">
                <a:moveTo>
                  <a:pt x="393541" y="109653"/>
                </a:moveTo>
                <a:lnTo>
                  <a:pt x="401027" y="72577"/>
                </a:lnTo>
                <a:lnTo>
                  <a:pt x="421440" y="42300"/>
                </a:lnTo>
                <a:lnTo>
                  <a:pt x="451717" y="21887"/>
                </a:lnTo>
                <a:lnTo>
                  <a:pt x="488793" y="14401"/>
                </a:lnTo>
                <a:lnTo>
                  <a:pt x="1354712" y="14401"/>
                </a:lnTo>
                <a:lnTo>
                  <a:pt x="2796467" y="14401"/>
                </a:lnTo>
                <a:lnTo>
                  <a:pt x="6065311" y="14401"/>
                </a:lnTo>
                <a:lnTo>
                  <a:pt x="6102387" y="21887"/>
                </a:lnTo>
                <a:lnTo>
                  <a:pt x="6132664" y="42300"/>
                </a:lnTo>
                <a:lnTo>
                  <a:pt x="6153077" y="72577"/>
                </a:lnTo>
                <a:lnTo>
                  <a:pt x="6160563" y="109653"/>
                </a:lnTo>
                <a:lnTo>
                  <a:pt x="6160563" y="252526"/>
                </a:lnTo>
                <a:lnTo>
                  <a:pt x="6160563" y="490649"/>
                </a:lnTo>
                <a:lnTo>
                  <a:pt x="6153077" y="527726"/>
                </a:lnTo>
                <a:lnTo>
                  <a:pt x="6132664" y="558003"/>
                </a:lnTo>
                <a:lnTo>
                  <a:pt x="6102387" y="578416"/>
                </a:lnTo>
                <a:lnTo>
                  <a:pt x="6065311" y="585901"/>
                </a:lnTo>
                <a:lnTo>
                  <a:pt x="2796467" y="585901"/>
                </a:lnTo>
                <a:lnTo>
                  <a:pt x="1354712" y="585901"/>
                </a:lnTo>
                <a:lnTo>
                  <a:pt x="488793" y="585901"/>
                </a:lnTo>
                <a:lnTo>
                  <a:pt x="451717" y="578416"/>
                </a:lnTo>
                <a:lnTo>
                  <a:pt x="421440" y="558003"/>
                </a:lnTo>
                <a:lnTo>
                  <a:pt x="401027" y="527726"/>
                </a:lnTo>
                <a:lnTo>
                  <a:pt x="393541" y="490649"/>
                </a:lnTo>
                <a:lnTo>
                  <a:pt x="393541" y="252526"/>
                </a:lnTo>
                <a:lnTo>
                  <a:pt x="0" y="0"/>
                </a:lnTo>
                <a:lnTo>
                  <a:pt x="393541" y="109651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4999" y="1344169"/>
            <a:ext cx="7681595" cy="16827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3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TwitterUtils.createStream(ssc,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None)</a:t>
            </a:r>
            <a:endParaRPr sz="1700">
              <a:latin typeface="Consolas"/>
              <a:cs typeface="Consolas"/>
            </a:endParaRPr>
          </a:p>
          <a:p>
            <a:pPr marL="12700" marR="1012825">
              <a:lnSpc>
                <a:spcPts val="2800"/>
              </a:lnSpc>
              <a:spcBef>
                <a:spcPts val="17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hashTags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tweets.flatMap(status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=&gt;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getTags(status)) </a:t>
            </a:r>
            <a:r>
              <a:rPr sz="1700" spc="-919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foreachRDD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(hashTagRDD</a:t>
            </a:r>
            <a:r>
              <a:rPr sz="17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=&gt;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...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onsolas"/>
              <a:cs typeface="Consolas"/>
            </a:endParaRPr>
          </a:p>
          <a:p>
            <a:pPr marL="245427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Calibri"/>
                <a:cs typeface="Calibri"/>
              </a:rPr>
              <a:t>foreach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dirty="0">
                <a:latin typeface="Calibri"/>
                <a:cs typeface="Calibri"/>
              </a:rPr>
              <a:t> do </a:t>
            </a:r>
            <a:r>
              <a:rPr sz="1800" spc="-5" dirty="0">
                <a:latin typeface="Calibri"/>
                <a:cs typeface="Calibri"/>
              </a:rPr>
              <a:t>whatever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you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want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processed</a:t>
            </a:r>
            <a:r>
              <a:rPr sz="1800" dirty="0">
                <a:latin typeface="Calibri"/>
                <a:cs typeface="Calibri"/>
              </a:rPr>
              <a:t> 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59577" y="3782290"/>
            <a:ext cx="951865" cy="1188720"/>
            <a:chOff x="2859577" y="3782290"/>
            <a:chExt cx="951865" cy="1188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734" y="3782290"/>
              <a:ext cx="947650" cy="3990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602" y="3816349"/>
              <a:ext cx="834627" cy="2849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20602" y="381635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6"/>
                  </a:lnTo>
                  <a:lnTo>
                    <a:pt x="47493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3526" y="3794759"/>
              <a:ext cx="108065" cy="374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7916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657" y="3786447"/>
              <a:ext cx="108065" cy="3782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54015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9865" y="3798916"/>
              <a:ext cx="108065" cy="3740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4319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577" y="4572000"/>
              <a:ext cx="943494" cy="3990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2863" y="4606132"/>
              <a:ext cx="834033" cy="2849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2863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3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3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5214" y="4584469"/>
              <a:ext cx="112221" cy="3740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30177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1345" y="4576156"/>
              <a:ext cx="112221" cy="3782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46276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1552" y="4588625"/>
              <a:ext cx="112221" cy="3740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26579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0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00786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59189" y="4087019"/>
            <a:ext cx="139065" cy="1320165"/>
            <a:chOff x="3259189" y="4087019"/>
            <a:chExt cx="139065" cy="1320165"/>
          </a:xfrm>
        </p:grpSpPr>
        <p:sp>
          <p:nvSpPr>
            <p:cNvPr id="26" name="object 26"/>
            <p:cNvSpPr/>
            <p:nvPr/>
          </p:nvSpPr>
          <p:spPr>
            <a:xfrm>
              <a:off x="3330050" y="41013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5141" y="4475716"/>
              <a:ext cx="132628" cy="13121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24096" y="49014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9189" y="5275816"/>
              <a:ext cx="132628" cy="13121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177145" y="3782290"/>
            <a:ext cx="951865" cy="1188720"/>
            <a:chOff x="4177145" y="3782290"/>
            <a:chExt cx="951865" cy="1188720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5457" y="3782290"/>
              <a:ext cx="943494" cy="3990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220" y="3816349"/>
              <a:ext cx="834627" cy="28495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239220" y="3816350"/>
              <a:ext cx="835025" cy="285115"/>
            </a:xfrm>
            <a:custGeom>
              <a:avLst/>
              <a:gdLst/>
              <a:ahLst/>
              <a:cxnLst/>
              <a:rect l="l" t="t" r="r" b="b"/>
              <a:pathLst>
                <a:path w="835025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7134" y="0"/>
                  </a:lnTo>
                  <a:lnTo>
                    <a:pt x="805621" y="3732"/>
                  </a:lnTo>
                  <a:lnTo>
                    <a:pt x="820717" y="13910"/>
                  </a:lnTo>
                  <a:lnTo>
                    <a:pt x="830895" y="29006"/>
                  </a:lnTo>
                  <a:lnTo>
                    <a:pt x="834627" y="47493"/>
                  </a:lnTo>
                  <a:lnTo>
                    <a:pt x="834627" y="237463"/>
                  </a:lnTo>
                  <a:lnTo>
                    <a:pt x="830895" y="255950"/>
                  </a:lnTo>
                  <a:lnTo>
                    <a:pt x="820717" y="271046"/>
                  </a:lnTo>
                  <a:lnTo>
                    <a:pt x="805621" y="281224"/>
                  </a:lnTo>
                  <a:lnTo>
                    <a:pt x="787134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1094" y="3794759"/>
              <a:ext cx="112221" cy="3740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656534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17225" y="3786447"/>
              <a:ext cx="112221" cy="37822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72631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7431" y="3798916"/>
              <a:ext cx="112221" cy="3740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452937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7145" y="4572000"/>
              <a:ext cx="943494" cy="39901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1479" y="4606132"/>
              <a:ext cx="834033" cy="28495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31479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92782" y="4584469"/>
              <a:ext cx="112221" cy="3740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648794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8911" y="4576156"/>
              <a:ext cx="112221" cy="3782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64892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89119" y="4588625"/>
              <a:ext cx="112221" cy="3740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45196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719404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577806" y="4087019"/>
            <a:ext cx="139065" cy="1320165"/>
            <a:chOff x="4577806" y="4087019"/>
            <a:chExt cx="139065" cy="1320165"/>
          </a:xfrm>
        </p:grpSpPr>
        <p:sp>
          <p:nvSpPr>
            <p:cNvPr id="51" name="object 51"/>
            <p:cNvSpPr/>
            <p:nvPr/>
          </p:nvSpPr>
          <p:spPr>
            <a:xfrm>
              <a:off x="4648667" y="41013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83759" y="4475716"/>
              <a:ext cx="132628" cy="13121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42713" y="4901407"/>
              <a:ext cx="8255" cy="477520"/>
            </a:xfrm>
            <a:custGeom>
              <a:avLst/>
              <a:gdLst/>
              <a:ahLst/>
              <a:cxnLst/>
              <a:rect l="l" t="t" r="r" b="b"/>
              <a:pathLst>
                <a:path w="8254" h="477520">
                  <a:moveTo>
                    <a:pt x="7866" y="0"/>
                  </a:moveTo>
                  <a:lnTo>
                    <a:pt x="0" y="477267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7806" y="5275816"/>
              <a:ext cx="132628" cy="131210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5469774" y="3782290"/>
            <a:ext cx="951865" cy="1188720"/>
            <a:chOff x="5469774" y="3782290"/>
            <a:chExt cx="951865" cy="1188720"/>
          </a:xfrm>
        </p:grpSpPr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8086" y="3782290"/>
              <a:ext cx="943494" cy="3990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2237" y="3816349"/>
              <a:ext cx="834033" cy="28495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532237" y="3816350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93723" y="3794759"/>
              <a:ext cx="112221" cy="37407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949552" y="381635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09854" y="3786447"/>
              <a:ext cx="112221" cy="37822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65650" y="3810000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90060" y="3798916"/>
              <a:ext cx="112221" cy="37407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745954" y="382111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69774" y="4572000"/>
              <a:ext cx="943494" cy="3990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3904" y="4606132"/>
              <a:ext cx="834033" cy="28495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523904" y="4606132"/>
              <a:ext cx="834390" cy="285115"/>
            </a:xfrm>
            <a:custGeom>
              <a:avLst/>
              <a:gdLst/>
              <a:ahLst/>
              <a:cxnLst/>
              <a:rect l="l" t="t" r="r" b="b"/>
              <a:pathLst>
                <a:path w="834389" h="285114">
                  <a:moveTo>
                    <a:pt x="0" y="47493"/>
                  </a:moveTo>
                  <a:lnTo>
                    <a:pt x="3732" y="29006"/>
                  </a:lnTo>
                  <a:lnTo>
                    <a:pt x="13910" y="13910"/>
                  </a:lnTo>
                  <a:lnTo>
                    <a:pt x="29006" y="3732"/>
                  </a:lnTo>
                  <a:lnTo>
                    <a:pt x="47492" y="0"/>
                  </a:lnTo>
                  <a:lnTo>
                    <a:pt x="786539" y="0"/>
                  </a:lnTo>
                  <a:lnTo>
                    <a:pt x="805026" y="3732"/>
                  </a:lnTo>
                  <a:lnTo>
                    <a:pt x="820122" y="13910"/>
                  </a:lnTo>
                  <a:lnTo>
                    <a:pt x="830300" y="29006"/>
                  </a:lnTo>
                  <a:lnTo>
                    <a:pt x="834032" y="47493"/>
                  </a:lnTo>
                  <a:lnTo>
                    <a:pt x="834032" y="237463"/>
                  </a:lnTo>
                  <a:lnTo>
                    <a:pt x="830300" y="255950"/>
                  </a:lnTo>
                  <a:lnTo>
                    <a:pt x="820122" y="271046"/>
                  </a:lnTo>
                  <a:lnTo>
                    <a:pt x="805026" y="281224"/>
                  </a:lnTo>
                  <a:lnTo>
                    <a:pt x="786539" y="284956"/>
                  </a:lnTo>
                  <a:lnTo>
                    <a:pt x="47492" y="284956"/>
                  </a:lnTo>
                  <a:lnTo>
                    <a:pt x="29006" y="281224"/>
                  </a:lnTo>
                  <a:lnTo>
                    <a:pt x="13910" y="271046"/>
                  </a:lnTo>
                  <a:lnTo>
                    <a:pt x="3732" y="255950"/>
                  </a:lnTo>
                  <a:lnTo>
                    <a:pt x="0" y="237463"/>
                  </a:lnTo>
                  <a:lnTo>
                    <a:pt x="0" y="47493"/>
                  </a:lnTo>
                  <a:close/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85410" y="4584469"/>
              <a:ext cx="112221" cy="37407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941217" y="460613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6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01540" y="4576156"/>
              <a:ext cx="112221" cy="37822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157316" y="4599782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81748" y="4588625"/>
              <a:ext cx="112221" cy="37407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737621" y="4610893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0"/>
                  </a:moveTo>
                  <a:lnTo>
                    <a:pt x="1" y="284957"/>
                  </a:lnTo>
                </a:path>
              </a:pathLst>
            </a:custGeom>
            <a:ln w="19049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011826" y="4235450"/>
            <a:ext cx="567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flatMap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870689" y="4087019"/>
            <a:ext cx="139065" cy="1320165"/>
            <a:chOff x="5870689" y="4087019"/>
            <a:chExt cx="139065" cy="1320165"/>
          </a:xfrm>
        </p:grpSpPr>
        <p:sp>
          <p:nvSpPr>
            <p:cNvPr id="76" name="object 76"/>
            <p:cNvSpPr/>
            <p:nvPr/>
          </p:nvSpPr>
          <p:spPr>
            <a:xfrm>
              <a:off x="5941651" y="4101307"/>
              <a:ext cx="7620" cy="477520"/>
            </a:xfrm>
            <a:custGeom>
              <a:avLst/>
              <a:gdLst/>
              <a:ahLst/>
              <a:cxnLst/>
              <a:rect l="l" t="t" r="r" b="b"/>
              <a:pathLst>
                <a:path w="7620" h="477520">
                  <a:moveTo>
                    <a:pt x="7304" y="0"/>
                  </a:moveTo>
                  <a:lnTo>
                    <a:pt x="0" y="47726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6643" y="4475771"/>
              <a:ext cx="132631" cy="13115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935699" y="4901407"/>
              <a:ext cx="7620" cy="477520"/>
            </a:xfrm>
            <a:custGeom>
              <a:avLst/>
              <a:gdLst/>
              <a:ahLst/>
              <a:cxnLst/>
              <a:rect l="l" t="t" r="r" b="b"/>
              <a:pathLst>
                <a:path w="7620" h="477520">
                  <a:moveTo>
                    <a:pt x="7304" y="0"/>
                  </a:moveTo>
                  <a:lnTo>
                    <a:pt x="0" y="47726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0689" y="5275871"/>
              <a:ext cx="132631" cy="131154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408917" y="4960937"/>
            <a:ext cx="5765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foreach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27533" y="4960937"/>
            <a:ext cx="5765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foreach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019958" y="4960937"/>
            <a:ext cx="5765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foreach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54616" y="3514726"/>
            <a:ext cx="973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943026" y="3520281"/>
            <a:ext cx="781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460732" y="3520281"/>
            <a:ext cx="973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batch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@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t+2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06754" y="3740302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tweets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06754" y="4540402"/>
            <a:ext cx="1741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hashTags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DStream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002391" y="5552406"/>
            <a:ext cx="3298190" cy="538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14350" marR="5080" indent="-502284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latin typeface="Calibri"/>
                <a:cs typeface="Calibri"/>
              </a:rPr>
              <a:t>Write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database,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update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analytics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UI,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do</a:t>
            </a:r>
            <a:r>
              <a:rPr sz="1700" spc="-5" dirty="0">
                <a:latin typeface="Calibri"/>
                <a:cs typeface="Calibri"/>
              </a:rPr>
              <a:t> whatever you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want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Languages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9C31A3-CC7C-453F-B25F-42C054F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0699" y="1330962"/>
            <a:ext cx="5891530" cy="148336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000" spc="-55" dirty="0">
                <a:solidFill>
                  <a:srgbClr val="404040"/>
                </a:solidFill>
                <a:latin typeface="Arial MT"/>
                <a:cs typeface="Arial MT"/>
              </a:rPr>
              <a:t>Scala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5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sz="1500" spc="-2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5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1D86CD"/>
                </a:solidFill>
                <a:latin typeface="Consolas"/>
                <a:cs typeface="Consolas"/>
              </a:rPr>
              <a:t>TwitterUtils.createStream</a:t>
            </a:r>
            <a:r>
              <a:rPr sz="1600" dirty="0">
                <a:latin typeface="Consolas"/>
                <a:cs typeface="Consolas"/>
              </a:rPr>
              <a:t>(</a:t>
            </a:r>
            <a:r>
              <a:rPr sz="1600" dirty="0">
                <a:solidFill>
                  <a:srgbClr val="1D86CD"/>
                </a:solidFill>
                <a:latin typeface="Consolas"/>
                <a:cs typeface="Consolas"/>
              </a:rPr>
              <a:t>ssc</a:t>
            </a:r>
            <a:r>
              <a:rPr sz="1600" dirty="0">
                <a:latin typeface="Consolas"/>
                <a:cs typeface="Consolas"/>
              </a:rPr>
              <a:t>,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auth)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5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sz="1500" spc="-2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5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500" dirty="0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(status</a:t>
            </a:r>
            <a:r>
              <a:rPr sz="15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=&gt;</a:t>
            </a:r>
            <a:r>
              <a:rPr sz="15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getTags(status))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500" dirty="0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500" dirty="0">
                <a:solidFill>
                  <a:srgbClr val="1D86CD"/>
                </a:solidFill>
                <a:latin typeface="Consolas"/>
                <a:cs typeface="Consolas"/>
              </a:rPr>
              <a:t>saveAsHadoopFiles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("hdfs://...”)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699" y="3160945"/>
            <a:ext cx="5053330" cy="79629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spc="-60" dirty="0">
                <a:solidFill>
                  <a:srgbClr val="404040"/>
                </a:solidFill>
                <a:latin typeface="Arial MT"/>
                <a:cs typeface="Arial MT"/>
              </a:rPr>
              <a:t>Java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JavaDStream&lt;Status&gt;</a:t>
            </a:r>
            <a:r>
              <a:rPr sz="1500" spc="-4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sz="15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500" spc="-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ssc.</a:t>
            </a:r>
            <a:r>
              <a:rPr sz="1500" dirty="0">
                <a:solidFill>
                  <a:srgbClr val="0D8BE6"/>
                </a:solidFill>
                <a:latin typeface="Consolas"/>
                <a:cs typeface="Consolas"/>
              </a:rPr>
              <a:t>twitterStream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()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699" y="3918711"/>
            <a:ext cx="725233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100"/>
              </a:spcBef>
              <a:tabLst>
                <a:tab pos="7030084" algn="l"/>
              </a:tabLst>
            </a:pP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JavaDstream&lt;String&gt;</a:t>
            </a:r>
            <a:r>
              <a:rPr sz="15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61B1B"/>
                </a:solidFill>
                <a:latin typeface="Consolas"/>
                <a:cs typeface="Consolas"/>
              </a:rPr>
              <a:t>hashTags 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= </a:t>
            </a:r>
            <a:r>
              <a:rPr sz="1500" dirty="0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500" dirty="0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500" b="1" dirty="0">
                <a:solidFill>
                  <a:srgbClr val="E8950E"/>
                </a:solidFill>
                <a:latin typeface="Consolas"/>
                <a:cs typeface="Consolas"/>
              </a:rPr>
              <a:t>new Function&lt;...&gt; {	</a:t>
            </a:r>
            <a:r>
              <a:rPr sz="1500" b="1" spc="-5" dirty="0">
                <a:solidFill>
                  <a:srgbClr val="E8950E"/>
                </a:solidFill>
                <a:latin typeface="Consolas"/>
                <a:cs typeface="Consolas"/>
              </a:rPr>
              <a:t>}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)  </a:t>
            </a:r>
            <a:r>
              <a:rPr sz="1500" dirty="0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500" dirty="0">
                <a:solidFill>
                  <a:srgbClr val="1D86CD"/>
                </a:solidFill>
                <a:latin typeface="Consolas"/>
                <a:cs typeface="Consolas"/>
              </a:rPr>
              <a:t>saveAsHadoopFiles</a:t>
            </a: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("hdfs://...")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Python </a:t>
            </a:r>
            <a:r>
              <a:rPr sz="2000" spc="-90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dirty="0">
                <a:solidFill>
                  <a:srgbClr val="404040"/>
                </a:solidFill>
                <a:latin typeface="Consolas"/>
                <a:cs typeface="Consolas"/>
              </a:rPr>
              <a:t>...soon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08615" y="3109382"/>
            <a:ext cx="1927860" cy="795020"/>
          </a:xfrm>
          <a:custGeom>
            <a:avLst/>
            <a:gdLst/>
            <a:ahLst/>
            <a:cxnLst/>
            <a:rect l="l" t="t" r="r" b="b"/>
            <a:pathLst>
              <a:path w="1927859" h="795020">
                <a:moveTo>
                  <a:pt x="0" y="95251"/>
                </a:moveTo>
                <a:lnTo>
                  <a:pt x="7485" y="58175"/>
                </a:lnTo>
                <a:lnTo>
                  <a:pt x="27898" y="27898"/>
                </a:lnTo>
                <a:lnTo>
                  <a:pt x="58175" y="7485"/>
                </a:lnTo>
                <a:lnTo>
                  <a:pt x="95251" y="0"/>
                </a:lnTo>
                <a:lnTo>
                  <a:pt x="321214" y="0"/>
                </a:lnTo>
                <a:lnTo>
                  <a:pt x="803037" y="0"/>
                </a:lnTo>
                <a:lnTo>
                  <a:pt x="1832038" y="0"/>
                </a:lnTo>
                <a:lnTo>
                  <a:pt x="1869115" y="7485"/>
                </a:lnTo>
                <a:lnTo>
                  <a:pt x="1899392" y="27898"/>
                </a:lnTo>
                <a:lnTo>
                  <a:pt x="1919806" y="58175"/>
                </a:lnTo>
                <a:lnTo>
                  <a:pt x="1927291" y="95251"/>
                </a:lnTo>
                <a:lnTo>
                  <a:pt x="1927291" y="333374"/>
                </a:lnTo>
                <a:lnTo>
                  <a:pt x="1927291" y="476249"/>
                </a:lnTo>
                <a:lnTo>
                  <a:pt x="1919806" y="513324"/>
                </a:lnTo>
                <a:lnTo>
                  <a:pt x="1899392" y="543601"/>
                </a:lnTo>
                <a:lnTo>
                  <a:pt x="1869115" y="564014"/>
                </a:lnTo>
                <a:lnTo>
                  <a:pt x="1832038" y="571499"/>
                </a:lnTo>
                <a:lnTo>
                  <a:pt x="803037" y="571499"/>
                </a:lnTo>
                <a:lnTo>
                  <a:pt x="554674" y="794550"/>
                </a:lnTo>
                <a:lnTo>
                  <a:pt x="321214" y="571499"/>
                </a:lnTo>
                <a:lnTo>
                  <a:pt x="95251" y="571499"/>
                </a:lnTo>
                <a:lnTo>
                  <a:pt x="58175" y="564014"/>
                </a:lnTo>
                <a:lnTo>
                  <a:pt x="27898" y="543601"/>
                </a:lnTo>
                <a:lnTo>
                  <a:pt x="7485" y="513324"/>
                </a:lnTo>
                <a:lnTo>
                  <a:pt x="0" y="476248"/>
                </a:lnTo>
                <a:lnTo>
                  <a:pt x="0" y="333374"/>
                </a:lnTo>
                <a:lnTo>
                  <a:pt x="0" y="95251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0061" y="3245271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6723" y="4916978"/>
            <a:ext cx="557530" cy="727710"/>
            <a:chOff x="7036723" y="4916978"/>
            <a:chExt cx="557530" cy="727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6723" y="4916978"/>
              <a:ext cx="556952" cy="7273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599" y="4952999"/>
              <a:ext cx="457200" cy="609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86598" y="495300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152399"/>
                  </a:moveTo>
                  <a:lnTo>
                    <a:pt x="228599" y="152399"/>
                  </a:lnTo>
                  <a:lnTo>
                    <a:pt x="228599" y="0"/>
                  </a:lnTo>
                  <a:lnTo>
                    <a:pt x="457199" y="304799"/>
                  </a:lnTo>
                  <a:lnTo>
                    <a:pt x="228599" y="609599"/>
                  </a:lnTo>
                  <a:lnTo>
                    <a:pt x="228599" y="457199"/>
                  </a:lnTo>
                  <a:lnTo>
                    <a:pt x="0" y="457199"/>
                  </a:lnTo>
                  <a:lnTo>
                    <a:pt x="0" y="152399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321723" y="4635500"/>
            <a:ext cx="5756910" cy="869950"/>
            <a:chOff x="1321723" y="4635500"/>
            <a:chExt cx="5756910" cy="8699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723" y="5079075"/>
              <a:ext cx="328352" cy="403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0" y="5105399"/>
              <a:ext cx="228600" cy="30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1600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512" y="5079075"/>
              <a:ext cx="328352" cy="4031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350" y="5105399"/>
              <a:ext cx="228600" cy="30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734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1145" y="5079075"/>
              <a:ext cx="332509" cy="403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100" y="5105399"/>
              <a:ext cx="228600" cy="30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43100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7934" y="5079075"/>
              <a:ext cx="328352" cy="403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8850" y="5105399"/>
              <a:ext cx="228600" cy="304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28850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723" y="5079075"/>
              <a:ext cx="328352" cy="4031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00" y="5105399"/>
              <a:ext cx="228600" cy="304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14600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1512" y="5079075"/>
              <a:ext cx="328352" cy="4031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0350" y="5105399"/>
              <a:ext cx="228600" cy="3048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00350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4145" y="5079075"/>
              <a:ext cx="332509" cy="4031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6100" y="5105399"/>
              <a:ext cx="228600" cy="3048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8609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0934" y="5079075"/>
              <a:ext cx="328352" cy="4031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1850" y="5105399"/>
              <a:ext cx="228600" cy="3048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7184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7723" y="5079075"/>
              <a:ext cx="328352" cy="4031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5105399"/>
              <a:ext cx="228600" cy="3048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5759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4512" y="5079075"/>
              <a:ext cx="328352" cy="403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350" y="5105399"/>
              <a:ext cx="228600" cy="3048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4334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7145" y="5079075"/>
              <a:ext cx="332509" cy="4031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9100" y="5105399"/>
              <a:ext cx="228600" cy="3048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29099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3934" y="5079075"/>
              <a:ext cx="328352" cy="4031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4848" y="5105399"/>
              <a:ext cx="228600" cy="3048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1484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0723" y="5079075"/>
              <a:ext cx="328352" cy="4031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598" y="5105399"/>
              <a:ext cx="228600" cy="3048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80059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7511" y="5079075"/>
              <a:ext cx="328352" cy="4031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6348" y="5105399"/>
              <a:ext cx="228600" cy="3048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8634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145" y="5079075"/>
              <a:ext cx="332509" cy="40316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2098" y="5105399"/>
              <a:ext cx="228600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7209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934" y="5079075"/>
              <a:ext cx="328352" cy="40316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7848" y="5105399"/>
              <a:ext cx="228600" cy="3048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5784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3723" y="5079075"/>
              <a:ext cx="328352" cy="40316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598" y="5105399"/>
              <a:ext cx="228600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94359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0511" y="5079075"/>
              <a:ext cx="328352" cy="4031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9348" y="5105399"/>
              <a:ext cx="228600" cy="3048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22934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3145" y="5079075"/>
              <a:ext cx="332509" cy="40316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5099" y="5105399"/>
              <a:ext cx="228600" cy="3048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51509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9933" y="5079075"/>
              <a:ext cx="328352" cy="40316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848" y="5105399"/>
              <a:ext cx="228600" cy="3048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800848" y="5105399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599" y="0"/>
                  </a:lnTo>
                  <a:lnTo>
                    <a:pt x="2285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90998" y="5029199"/>
              <a:ext cx="2286000" cy="457200"/>
            </a:xfrm>
            <a:custGeom>
              <a:avLst/>
              <a:gdLst/>
              <a:ahLst/>
              <a:cxnLst/>
              <a:rect l="l" t="t" r="r" b="b"/>
              <a:pathLst>
                <a:path w="2286000" h="457200">
                  <a:moveTo>
                    <a:pt x="0" y="76201"/>
                  </a:moveTo>
                  <a:lnTo>
                    <a:pt x="5988" y="46540"/>
                  </a:lnTo>
                  <a:lnTo>
                    <a:pt x="22319" y="22319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2209797" y="0"/>
                  </a:lnTo>
                  <a:lnTo>
                    <a:pt x="2239458" y="5988"/>
                  </a:lnTo>
                  <a:lnTo>
                    <a:pt x="2263680" y="22319"/>
                  </a:lnTo>
                  <a:lnTo>
                    <a:pt x="2280011" y="46540"/>
                  </a:lnTo>
                  <a:lnTo>
                    <a:pt x="2285999" y="76201"/>
                  </a:lnTo>
                  <a:lnTo>
                    <a:pt x="2285999" y="380997"/>
                  </a:lnTo>
                  <a:lnTo>
                    <a:pt x="2280011" y="410659"/>
                  </a:lnTo>
                  <a:lnTo>
                    <a:pt x="2263680" y="434880"/>
                  </a:lnTo>
                  <a:lnTo>
                    <a:pt x="2239458" y="451211"/>
                  </a:lnTo>
                  <a:lnTo>
                    <a:pt x="2209797" y="457199"/>
                  </a:lnTo>
                  <a:lnTo>
                    <a:pt x="76201" y="457199"/>
                  </a:lnTo>
                  <a:lnTo>
                    <a:pt x="46540" y="451211"/>
                  </a:lnTo>
                  <a:lnTo>
                    <a:pt x="22319" y="434880"/>
                  </a:lnTo>
                  <a:lnTo>
                    <a:pt x="5988" y="410659"/>
                  </a:lnTo>
                  <a:lnTo>
                    <a:pt x="0" y="380997"/>
                  </a:lnTo>
                  <a:lnTo>
                    <a:pt x="0" y="76201"/>
                  </a:lnTo>
                  <a:close/>
                </a:path>
              </a:pathLst>
            </a:custGeom>
            <a:ln w="38099">
              <a:solidFill>
                <a:srgbClr val="FB9C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724398" y="4648200"/>
              <a:ext cx="2286000" cy="304800"/>
            </a:xfrm>
            <a:custGeom>
              <a:avLst/>
              <a:gdLst/>
              <a:ahLst/>
              <a:cxnLst/>
              <a:rect l="l" t="t" r="r" b="b"/>
              <a:pathLst>
                <a:path w="2286000" h="304800">
                  <a:moveTo>
                    <a:pt x="0" y="304800"/>
                  </a:moveTo>
                  <a:lnTo>
                    <a:pt x="5722" y="256629"/>
                  </a:lnTo>
                  <a:lnTo>
                    <a:pt x="21656" y="214794"/>
                  </a:lnTo>
                  <a:lnTo>
                    <a:pt x="45953" y="181804"/>
                  </a:lnTo>
                  <a:lnTo>
                    <a:pt x="112243" y="152400"/>
                  </a:lnTo>
                  <a:lnTo>
                    <a:pt x="1020241" y="152400"/>
                  </a:lnTo>
                  <a:lnTo>
                    <a:pt x="1055719" y="144630"/>
                  </a:lnTo>
                  <a:lnTo>
                    <a:pt x="1086530" y="122995"/>
                  </a:lnTo>
                  <a:lnTo>
                    <a:pt x="1110828" y="90005"/>
                  </a:lnTo>
                  <a:lnTo>
                    <a:pt x="1126762" y="48170"/>
                  </a:lnTo>
                  <a:lnTo>
                    <a:pt x="1132484" y="0"/>
                  </a:lnTo>
                  <a:lnTo>
                    <a:pt x="1138206" y="48170"/>
                  </a:lnTo>
                  <a:lnTo>
                    <a:pt x="1154141" y="90005"/>
                  </a:lnTo>
                  <a:lnTo>
                    <a:pt x="1178438" y="122995"/>
                  </a:lnTo>
                  <a:lnTo>
                    <a:pt x="1209250" y="144630"/>
                  </a:lnTo>
                  <a:lnTo>
                    <a:pt x="1244727" y="152400"/>
                  </a:lnTo>
                  <a:lnTo>
                    <a:pt x="2173756" y="152400"/>
                  </a:lnTo>
                  <a:lnTo>
                    <a:pt x="2209233" y="160169"/>
                  </a:lnTo>
                  <a:lnTo>
                    <a:pt x="2240045" y="181804"/>
                  </a:lnTo>
                  <a:lnTo>
                    <a:pt x="2264343" y="214794"/>
                  </a:lnTo>
                  <a:lnTo>
                    <a:pt x="2280277" y="256629"/>
                  </a:lnTo>
                  <a:lnTo>
                    <a:pt x="2285999" y="304800"/>
                  </a:lnTo>
                </a:path>
              </a:pathLst>
            </a:custGeom>
            <a:ln w="25399">
              <a:solidFill>
                <a:srgbClr val="C42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397304" y="5386222"/>
            <a:ext cx="3818254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5" dirty="0">
                <a:solidFill>
                  <a:srgbClr val="55992B"/>
                </a:solidFill>
                <a:latin typeface="Calibri"/>
                <a:cs typeface="Calibri"/>
              </a:rPr>
              <a:t>DStream</a:t>
            </a:r>
            <a:r>
              <a:rPr sz="1800" spc="-25" dirty="0">
                <a:solidFill>
                  <a:srgbClr val="55992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5992B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55992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5992B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2451100">
              <a:lnSpc>
                <a:spcPct val="100000"/>
              </a:lnSpc>
              <a:spcBef>
                <a:spcPts val="840"/>
              </a:spcBef>
            </a:pPr>
            <a:r>
              <a:rPr sz="1800" dirty="0">
                <a:solidFill>
                  <a:srgbClr val="B50B1B"/>
                </a:solidFill>
                <a:latin typeface="Calibri"/>
                <a:cs typeface="Calibri"/>
              </a:rPr>
              <a:t>sliding</a:t>
            </a:r>
            <a:r>
              <a:rPr sz="1800" spc="-55" dirty="0">
                <a:solidFill>
                  <a:srgbClr val="B50B1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B50B1B"/>
                </a:solidFill>
                <a:latin typeface="Calibri"/>
                <a:cs typeface="Calibri"/>
              </a:rPr>
              <a:t>interval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Window-based</a:t>
            </a:r>
            <a:r>
              <a:rPr spc="-40" dirty="0"/>
              <a:t> </a:t>
            </a:r>
            <a:r>
              <a:rPr spc="-75" dirty="0"/>
              <a:t>Transformations</a:t>
            </a:r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08C96C83-E715-49EA-A1DF-FA32B32A2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1" name="object 71"/>
          <p:cNvSpPr txBox="1"/>
          <p:nvPr/>
        </p:nvSpPr>
        <p:spPr>
          <a:xfrm>
            <a:off x="424999" y="1341510"/>
            <a:ext cx="8335009" cy="109664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7F7F7F"/>
                </a:solidFill>
                <a:latin typeface="Consolas"/>
                <a:cs typeface="Consolas"/>
              </a:rPr>
              <a:t>TwitterUtils.createStream(ssc,</a:t>
            </a:r>
            <a:r>
              <a:rPr sz="1800" spc="-2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7F7F7F"/>
                </a:solidFill>
                <a:latin typeface="Consolas"/>
                <a:cs typeface="Consolas"/>
              </a:rPr>
              <a:t>auth)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hashTags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</a:t>
            </a:r>
            <a:r>
              <a:rPr sz="1700" spc="-15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tweets.flatMap(status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=&gt;</a:t>
            </a:r>
            <a:r>
              <a:rPr sz="1700" spc="-2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7F7F7F"/>
                </a:solidFill>
                <a:latin typeface="Consolas"/>
                <a:cs typeface="Consolas"/>
              </a:rPr>
              <a:t>getTags(status))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val</a:t>
            </a:r>
            <a:r>
              <a:rPr sz="1700" spc="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tagCounts</a:t>
            </a:r>
            <a:r>
              <a:rPr sz="1700" spc="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700" spc="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1D86CD"/>
                </a:solidFill>
                <a:latin typeface="Consolas"/>
                <a:cs typeface="Consolas"/>
              </a:rPr>
              <a:t>window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(Minutes(1),</a:t>
            </a:r>
            <a:r>
              <a:rPr sz="1700" spc="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Seconds(5)).</a:t>
            </a:r>
            <a:r>
              <a:rPr sz="1700" spc="-5" dirty="0">
                <a:solidFill>
                  <a:srgbClr val="1D86CD"/>
                </a:solidFill>
                <a:latin typeface="Consolas"/>
                <a:cs typeface="Consolas"/>
              </a:rPr>
              <a:t>countByValue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()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032829" y="2462836"/>
            <a:ext cx="1857375" cy="1256030"/>
          </a:xfrm>
          <a:custGeom>
            <a:avLst/>
            <a:gdLst/>
            <a:ahLst/>
            <a:cxnLst/>
            <a:rect l="l" t="t" r="r" b="b"/>
            <a:pathLst>
              <a:path w="1857375" h="1256029">
                <a:moveTo>
                  <a:pt x="0" y="588722"/>
                </a:moveTo>
                <a:lnTo>
                  <a:pt x="6798" y="546572"/>
                </a:lnTo>
                <a:lnTo>
                  <a:pt x="25729" y="509965"/>
                </a:lnTo>
                <a:lnTo>
                  <a:pt x="54596" y="481098"/>
                </a:lnTo>
                <a:lnTo>
                  <a:pt x="91203" y="462167"/>
                </a:lnTo>
                <a:lnTo>
                  <a:pt x="133352" y="455369"/>
                </a:lnTo>
                <a:lnTo>
                  <a:pt x="1083468" y="455369"/>
                </a:lnTo>
                <a:lnTo>
                  <a:pt x="1490821" y="0"/>
                </a:lnTo>
                <a:lnTo>
                  <a:pt x="1547812" y="455369"/>
                </a:lnTo>
                <a:lnTo>
                  <a:pt x="1724021" y="455369"/>
                </a:lnTo>
                <a:lnTo>
                  <a:pt x="1766171" y="462167"/>
                </a:lnTo>
                <a:lnTo>
                  <a:pt x="1802778" y="481098"/>
                </a:lnTo>
                <a:lnTo>
                  <a:pt x="1831645" y="509965"/>
                </a:lnTo>
                <a:lnTo>
                  <a:pt x="1850576" y="546572"/>
                </a:lnTo>
                <a:lnTo>
                  <a:pt x="1857374" y="588722"/>
                </a:lnTo>
                <a:lnTo>
                  <a:pt x="1857374" y="788744"/>
                </a:lnTo>
                <a:lnTo>
                  <a:pt x="1857374" y="1122115"/>
                </a:lnTo>
                <a:lnTo>
                  <a:pt x="1850576" y="1164265"/>
                </a:lnTo>
                <a:lnTo>
                  <a:pt x="1831645" y="1200872"/>
                </a:lnTo>
                <a:lnTo>
                  <a:pt x="1802778" y="1229739"/>
                </a:lnTo>
                <a:lnTo>
                  <a:pt x="1766171" y="1248670"/>
                </a:lnTo>
                <a:lnTo>
                  <a:pt x="1724021" y="1255468"/>
                </a:lnTo>
                <a:lnTo>
                  <a:pt x="1547812" y="1255468"/>
                </a:lnTo>
                <a:lnTo>
                  <a:pt x="1083468" y="1255468"/>
                </a:lnTo>
                <a:lnTo>
                  <a:pt x="133352" y="1255468"/>
                </a:lnTo>
                <a:lnTo>
                  <a:pt x="91203" y="1248670"/>
                </a:lnTo>
                <a:lnTo>
                  <a:pt x="54596" y="1229739"/>
                </a:lnTo>
                <a:lnTo>
                  <a:pt x="25729" y="1200872"/>
                </a:lnTo>
                <a:lnTo>
                  <a:pt x="6798" y="1164265"/>
                </a:lnTo>
                <a:lnTo>
                  <a:pt x="0" y="1122115"/>
                </a:lnTo>
                <a:lnTo>
                  <a:pt x="0" y="788744"/>
                </a:lnTo>
                <a:lnTo>
                  <a:pt x="0" y="588719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258196" y="3031235"/>
            <a:ext cx="14122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49554" marR="5080" indent="-23749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sliding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window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065479" y="2459140"/>
            <a:ext cx="1514475" cy="1259205"/>
          </a:xfrm>
          <a:custGeom>
            <a:avLst/>
            <a:gdLst/>
            <a:ahLst/>
            <a:cxnLst/>
            <a:rect l="l" t="t" r="r" b="b"/>
            <a:pathLst>
              <a:path w="1514475" h="1259204">
                <a:moveTo>
                  <a:pt x="0" y="592418"/>
                </a:moveTo>
                <a:lnTo>
                  <a:pt x="6798" y="550268"/>
                </a:lnTo>
                <a:lnTo>
                  <a:pt x="25729" y="513661"/>
                </a:lnTo>
                <a:lnTo>
                  <a:pt x="54596" y="484794"/>
                </a:lnTo>
                <a:lnTo>
                  <a:pt x="91203" y="465863"/>
                </a:lnTo>
                <a:lnTo>
                  <a:pt x="133353" y="459064"/>
                </a:lnTo>
                <a:lnTo>
                  <a:pt x="252412" y="459064"/>
                </a:lnTo>
                <a:lnTo>
                  <a:pt x="477180" y="0"/>
                </a:lnTo>
                <a:lnTo>
                  <a:pt x="631030" y="459064"/>
                </a:lnTo>
                <a:lnTo>
                  <a:pt x="1381121" y="459064"/>
                </a:lnTo>
                <a:lnTo>
                  <a:pt x="1423271" y="465863"/>
                </a:lnTo>
                <a:lnTo>
                  <a:pt x="1459878" y="484794"/>
                </a:lnTo>
                <a:lnTo>
                  <a:pt x="1488745" y="513661"/>
                </a:lnTo>
                <a:lnTo>
                  <a:pt x="1507676" y="550268"/>
                </a:lnTo>
                <a:lnTo>
                  <a:pt x="1514474" y="592418"/>
                </a:lnTo>
                <a:lnTo>
                  <a:pt x="1514474" y="792439"/>
                </a:lnTo>
                <a:lnTo>
                  <a:pt x="1514474" y="1125811"/>
                </a:lnTo>
                <a:lnTo>
                  <a:pt x="1507676" y="1167961"/>
                </a:lnTo>
                <a:lnTo>
                  <a:pt x="1488745" y="1204568"/>
                </a:lnTo>
                <a:lnTo>
                  <a:pt x="1459878" y="1233435"/>
                </a:lnTo>
                <a:lnTo>
                  <a:pt x="1423271" y="1252366"/>
                </a:lnTo>
                <a:lnTo>
                  <a:pt x="1381121" y="1259164"/>
                </a:lnTo>
                <a:lnTo>
                  <a:pt x="631030" y="1259164"/>
                </a:lnTo>
                <a:lnTo>
                  <a:pt x="252412" y="1259164"/>
                </a:lnTo>
                <a:lnTo>
                  <a:pt x="133353" y="1259164"/>
                </a:lnTo>
                <a:lnTo>
                  <a:pt x="91203" y="1252366"/>
                </a:lnTo>
                <a:lnTo>
                  <a:pt x="54596" y="1233435"/>
                </a:lnTo>
                <a:lnTo>
                  <a:pt x="25729" y="1204568"/>
                </a:lnTo>
                <a:lnTo>
                  <a:pt x="6798" y="1167961"/>
                </a:lnTo>
                <a:lnTo>
                  <a:pt x="0" y="1125811"/>
                </a:lnTo>
                <a:lnTo>
                  <a:pt x="0" y="792439"/>
                </a:lnTo>
                <a:lnTo>
                  <a:pt x="0" y="592414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121404" y="3168396"/>
            <a:ext cx="140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window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742134" y="2472109"/>
            <a:ext cx="1514475" cy="1246505"/>
          </a:xfrm>
          <a:custGeom>
            <a:avLst/>
            <a:gdLst/>
            <a:ahLst/>
            <a:cxnLst/>
            <a:rect l="l" t="t" r="r" b="b"/>
            <a:pathLst>
              <a:path w="1514475" h="1246504">
                <a:moveTo>
                  <a:pt x="0" y="579449"/>
                </a:moveTo>
                <a:lnTo>
                  <a:pt x="6798" y="537299"/>
                </a:lnTo>
                <a:lnTo>
                  <a:pt x="25729" y="500692"/>
                </a:lnTo>
                <a:lnTo>
                  <a:pt x="54596" y="471825"/>
                </a:lnTo>
                <a:lnTo>
                  <a:pt x="91203" y="452894"/>
                </a:lnTo>
                <a:lnTo>
                  <a:pt x="133353" y="446095"/>
                </a:lnTo>
                <a:lnTo>
                  <a:pt x="252412" y="446095"/>
                </a:lnTo>
                <a:lnTo>
                  <a:pt x="433882" y="0"/>
                </a:lnTo>
                <a:lnTo>
                  <a:pt x="631030" y="446095"/>
                </a:lnTo>
                <a:lnTo>
                  <a:pt x="1381121" y="446095"/>
                </a:lnTo>
                <a:lnTo>
                  <a:pt x="1423271" y="452894"/>
                </a:lnTo>
                <a:lnTo>
                  <a:pt x="1459878" y="471825"/>
                </a:lnTo>
                <a:lnTo>
                  <a:pt x="1488745" y="500692"/>
                </a:lnTo>
                <a:lnTo>
                  <a:pt x="1507676" y="537299"/>
                </a:lnTo>
                <a:lnTo>
                  <a:pt x="1514474" y="579449"/>
                </a:lnTo>
                <a:lnTo>
                  <a:pt x="1514474" y="779470"/>
                </a:lnTo>
                <a:lnTo>
                  <a:pt x="1514474" y="1112842"/>
                </a:lnTo>
                <a:lnTo>
                  <a:pt x="1507676" y="1154992"/>
                </a:lnTo>
                <a:lnTo>
                  <a:pt x="1488745" y="1191599"/>
                </a:lnTo>
                <a:lnTo>
                  <a:pt x="1459878" y="1220466"/>
                </a:lnTo>
                <a:lnTo>
                  <a:pt x="1423271" y="1239397"/>
                </a:lnTo>
                <a:lnTo>
                  <a:pt x="1381121" y="1246195"/>
                </a:lnTo>
                <a:lnTo>
                  <a:pt x="631030" y="1246195"/>
                </a:lnTo>
                <a:lnTo>
                  <a:pt x="252412" y="1246195"/>
                </a:lnTo>
                <a:lnTo>
                  <a:pt x="133353" y="1246195"/>
                </a:lnTo>
                <a:lnTo>
                  <a:pt x="91203" y="1239397"/>
                </a:lnTo>
                <a:lnTo>
                  <a:pt x="54596" y="1220466"/>
                </a:lnTo>
                <a:lnTo>
                  <a:pt x="25729" y="1191599"/>
                </a:lnTo>
                <a:lnTo>
                  <a:pt x="6798" y="1154992"/>
                </a:lnTo>
                <a:lnTo>
                  <a:pt x="0" y="1112842"/>
                </a:lnTo>
                <a:lnTo>
                  <a:pt x="0" y="779470"/>
                </a:lnTo>
                <a:lnTo>
                  <a:pt x="0" y="579445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812179" y="3168396"/>
            <a:ext cx="1379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sliding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interval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07304" y="4273702"/>
            <a:ext cx="140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50B1B"/>
                </a:solidFill>
                <a:latin typeface="Calibri"/>
                <a:cs typeface="Calibri"/>
              </a:rPr>
              <a:t>window</a:t>
            </a:r>
            <a:r>
              <a:rPr sz="1800" spc="-65" dirty="0">
                <a:solidFill>
                  <a:srgbClr val="B50B1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B50B1B"/>
                </a:solidFill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90998" y="556260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609599" y="0"/>
                </a:moveTo>
                <a:lnTo>
                  <a:pt x="603877" y="48170"/>
                </a:lnTo>
                <a:lnTo>
                  <a:pt x="587943" y="90005"/>
                </a:lnTo>
                <a:lnTo>
                  <a:pt x="563646" y="122995"/>
                </a:lnTo>
                <a:lnTo>
                  <a:pt x="497356" y="152399"/>
                </a:lnTo>
                <a:lnTo>
                  <a:pt x="419846" y="152399"/>
                </a:lnTo>
                <a:lnTo>
                  <a:pt x="384369" y="160169"/>
                </a:lnTo>
                <a:lnTo>
                  <a:pt x="353557" y="181804"/>
                </a:lnTo>
                <a:lnTo>
                  <a:pt x="329260" y="214794"/>
                </a:lnTo>
                <a:lnTo>
                  <a:pt x="313326" y="256629"/>
                </a:lnTo>
                <a:lnTo>
                  <a:pt x="307604" y="304799"/>
                </a:lnTo>
                <a:lnTo>
                  <a:pt x="301881" y="256629"/>
                </a:lnTo>
                <a:lnTo>
                  <a:pt x="285947" y="214794"/>
                </a:lnTo>
                <a:lnTo>
                  <a:pt x="261650" y="181804"/>
                </a:lnTo>
                <a:lnTo>
                  <a:pt x="230838" y="160169"/>
                </a:lnTo>
                <a:lnTo>
                  <a:pt x="195360" y="152399"/>
                </a:lnTo>
                <a:lnTo>
                  <a:pt x="112243" y="152399"/>
                </a:lnTo>
                <a:lnTo>
                  <a:pt x="76765" y="144630"/>
                </a:lnTo>
                <a:lnTo>
                  <a:pt x="45953" y="122995"/>
                </a:lnTo>
                <a:lnTo>
                  <a:pt x="21656" y="90005"/>
                </a:lnTo>
                <a:lnTo>
                  <a:pt x="5722" y="48170"/>
                </a:lnTo>
                <a:lnTo>
                  <a:pt x="0" y="0"/>
                </a:lnTo>
              </a:path>
            </a:pathLst>
          </a:custGeom>
          <a:ln w="25399">
            <a:solidFill>
              <a:srgbClr val="C42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32981" y="5029200"/>
            <a:ext cx="2286000" cy="457200"/>
          </a:xfrm>
          <a:custGeom>
            <a:avLst/>
            <a:gdLst/>
            <a:ahLst/>
            <a:cxnLst/>
            <a:rect l="l" t="t" r="r" b="b"/>
            <a:pathLst>
              <a:path w="2286000" h="457200">
                <a:moveTo>
                  <a:pt x="0" y="76201"/>
                </a:moveTo>
                <a:lnTo>
                  <a:pt x="5988" y="46540"/>
                </a:lnTo>
                <a:lnTo>
                  <a:pt x="22319" y="22319"/>
                </a:lnTo>
                <a:lnTo>
                  <a:pt x="46540" y="5988"/>
                </a:lnTo>
                <a:lnTo>
                  <a:pt x="76201" y="0"/>
                </a:lnTo>
                <a:lnTo>
                  <a:pt x="2209797" y="0"/>
                </a:lnTo>
                <a:lnTo>
                  <a:pt x="2239458" y="5988"/>
                </a:lnTo>
                <a:lnTo>
                  <a:pt x="2263680" y="22319"/>
                </a:lnTo>
                <a:lnTo>
                  <a:pt x="2280011" y="46540"/>
                </a:lnTo>
                <a:lnTo>
                  <a:pt x="2285999" y="76201"/>
                </a:lnTo>
                <a:lnTo>
                  <a:pt x="2285999" y="380997"/>
                </a:lnTo>
                <a:lnTo>
                  <a:pt x="2280011" y="410659"/>
                </a:lnTo>
                <a:lnTo>
                  <a:pt x="2263680" y="434880"/>
                </a:lnTo>
                <a:lnTo>
                  <a:pt x="2239458" y="451211"/>
                </a:lnTo>
                <a:lnTo>
                  <a:pt x="2209797" y="457199"/>
                </a:lnTo>
                <a:lnTo>
                  <a:pt x="76201" y="457199"/>
                </a:lnTo>
                <a:lnTo>
                  <a:pt x="46540" y="451211"/>
                </a:lnTo>
                <a:lnTo>
                  <a:pt x="22319" y="434880"/>
                </a:lnTo>
                <a:lnTo>
                  <a:pt x="5988" y="410659"/>
                </a:lnTo>
                <a:lnTo>
                  <a:pt x="0" y="380997"/>
                </a:lnTo>
                <a:lnTo>
                  <a:pt x="0" y="76201"/>
                </a:lnTo>
                <a:close/>
              </a:path>
            </a:pathLst>
          </a:custGeom>
          <a:ln w="38099">
            <a:solidFill>
              <a:srgbClr val="C42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Arbitrary</a:t>
            </a:r>
            <a:r>
              <a:rPr spc="-10" dirty="0"/>
              <a:t> </a:t>
            </a:r>
            <a:r>
              <a:rPr spc="-80" dirty="0"/>
              <a:t>Stateful</a:t>
            </a:r>
            <a:r>
              <a:rPr spc="-5" dirty="0"/>
              <a:t> </a:t>
            </a:r>
            <a:r>
              <a:rPr spc="-35" dirty="0"/>
              <a:t>Computations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A54B7-0223-4993-B1E2-E8635ED1E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749299" y="1685730"/>
            <a:ext cx="7825105" cy="31267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400050">
              <a:lnSpc>
                <a:spcPts val="3300"/>
              </a:lnSpc>
              <a:spcBef>
                <a:spcPts val="260"/>
              </a:spcBef>
            </a:pPr>
            <a:r>
              <a:rPr sz="2800" spc="-55" dirty="0">
                <a:latin typeface="Arial MT"/>
                <a:cs typeface="Arial MT"/>
              </a:rPr>
              <a:t>Specify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function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25" dirty="0">
                <a:latin typeface="Arial MT"/>
                <a:cs typeface="Arial MT"/>
              </a:rPr>
              <a:t>to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60" dirty="0">
                <a:latin typeface="Arial MT"/>
                <a:cs typeface="Arial MT"/>
              </a:rPr>
              <a:t>generate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new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state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based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on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previous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state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40" dirty="0">
                <a:latin typeface="Arial MT"/>
                <a:cs typeface="Arial MT"/>
              </a:rPr>
              <a:t>and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new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data</a:t>
            </a:r>
            <a:endParaRPr sz="2800">
              <a:latin typeface="Arial MT"/>
              <a:cs typeface="Arial MT"/>
            </a:endParaRPr>
          </a:p>
          <a:p>
            <a:pPr marL="355600" marR="5080" indent="-254000">
              <a:lnSpc>
                <a:spcPts val="2840"/>
              </a:lnSpc>
              <a:spcBef>
                <a:spcPts val="819"/>
              </a:spcBef>
            </a:pPr>
            <a:r>
              <a:rPr sz="240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400" spc="-1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Example: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Maintain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per-user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mood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state,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update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it </a:t>
            </a:r>
            <a:r>
              <a:rPr sz="2400" spc="-6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their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tweets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 MT"/>
              <a:cs typeface="Arial MT"/>
            </a:endParaRPr>
          </a:p>
          <a:p>
            <a:pPr marL="68834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def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8000"/>
                </a:solidFill>
                <a:latin typeface="Consolas"/>
                <a:cs typeface="Consolas"/>
              </a:rPr>
              <a:t>updateMood</a:t>
            </a:r>
            <a:r>
              <a:rPr sz="1800" dirty="0">
                <a:solidFill>
                  <a:srgbClr val="404040"/>
                </a:solidFill>
                <a:latin typeface="Consolas"/>
                <a:cs typeface="Consolas"/>
              </a:rPr>
              <a:t>(newTweets,</a:t>
            </a:r>
            <a:r>
              <a:rPr sz="18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404040"/>
                </a:solidFill>
                <a:latin typeface="Consolas"/>
                <a:cs typeface="Consolas"/>
              </a:rPr>
              <a:t>lastMood)</a:t>
            </a:r>
            <a:r>
              <a:rPr sz="18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404040"/>
                </a:solidFill>
                <a:latin typeface="Consolas"/>
                <a:cs typeface="Consolas"/>
              </a:rPr>
              <a:t>=&gt;</a:t>
            </a:r>
            <a:r>
              <a:rPr sz="18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404040"/>
                </a:solidFill>
                <a:latin typeface="Consolas"/>
                <a:cs typeface="Consolas"/>
              </a:rPr>
              <a:t>newMood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onsolas"/>
              <a:cs typeface="Consolas"/>
            </a:endParaRPr>
          </a:p>
          <a:p>
            <a:pPr marL="68834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val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61B1B"/>
                </a:solidFill>
                <a:latin typeface="Consolas"/>
                <a:cs typeface="Consolas"/>
              </a:rPr>
              <a:t>moods</a:t>
            </a:r>
            <a:r>
              <a:rPr sz="1800" spc="-25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61B1B"/>
                </a:solidFill>
                <a:latin typeface="Consolas"/>
                <a:cs typeface="Consolas"/>
              </a:rPr>
              <a:t>tweetsByUser</a:t>
            </a:r>
            <a:r>
              <a:rPr sz="1800" dirty="0"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D8BE6"/>
                </a:solidFill>
                <a:latin typeface="Consolas"/>
                <a:cs typeface="Consolas"/>
              </a:rPr>
              <a:t>updateStateByKey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008000"/>
                </a:solidFill>
                <a:latin typeface="Consolas"/>
                <a:cs typeface="Consolas"/>
              </a:rPr>
              <a:t>updateMood</a:t>
            </a:r>
            <a:r>
              <a:rPr sz="1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8000"/>
                </a:solidFill>
                <a:latin typeface="Consolas"/>
                <a:cs typeface="Consolas"/>
              </a:rPr>
              <a:t>_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Arbitrary</a:t>
            </a:r>
            <a:r>
              <a:rPr dirty="0"/>
              <a:t> </a:t>
            </a:r>
            <a:r>
              <a:rPr spc="-55" dirty="0"/>
              <a:t>Combinations</a:t>
            </a:r>
            <a:r>
              <a:rPr dirty="0"/>
              <a:t> </a:t>
            </a:r>
            <a:r>
              <a:rPr spc="-40" dirty="0"/>
              <a:t>of</a:t>
            </a:r>
            <a:r>
              <a:rPr dirty="0"/>
              <a:t> </a:t>
            </a:r>
            <a:r>
              <a:rPr spc="-20" dirty="0"/>
              <a:t>Batch</a:t>
            </a:r>
            <a:r>
              <a:rPr dirty="0"/>
              <a:t> </a:t>
            </a:r>
            <a:r>
              <a:rPr spc="-55" dirty="0"/>
              <a:t>and </a:t>
            </a:r>
            <a:r>
              <a:rPr spc="-1100" dirty="0"/>
              <a:t> </a:t>
            </a:r>
            <a:r>
              <a:rPr spc="-75" dirty="0"/>
              <a:t>Streaming</a:t>
            </a:r>
            <a:r>
              <a:rPr spc="-5" dirty="0"/>
              <a:t> </a:t>
            </a:r>
            <a:r>
              <a:rPr spc="-35" dirty="0"/>
              <a:t>Computations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0D2D6-86E9-44BC-A176-033C7C21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647699" y="2125405"/>
            <a:ext cx="7862570" cy="28784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Inter-mix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RDD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DStream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operations!</a:t>
            </a:r>
            <a:endParaRPr sz="2800">
              <a:latin typeface="Arial MT"/>
              <a:cs typeface="Arial MT"/>
            </a:endParaRPr>
          </a:p>
          <a:p>
            <a:pPr marL="457200" marR="5080" indent="-254000">
              <a:lnSpc>
                <a:spcPct val="102200"/>
              </a:lnSpc>
              <a:spcBef>
                <a:spcPts val="680"/>
              </a:spcBef>
            </a:pPr>
            <a:r>
              <a:rPr sz="240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400" spc="-1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Example: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Join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incoming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tweets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spam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404040"/>
                </a:solidFill>
                <a:latin typeface="Arial MT"/>
                <a:cs typeface="Arial MT"/>
              </a:rPr>
              <a:t>HDFS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404040"/>
                </a:solidFill>
                <a:latin typeface="Arial MT"/>
                <a:cs typeface="Arial MT"/>
              </a:rPr>
              <a:t>file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spc="-6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filter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out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bad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tweets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 MT"/>
              <a:cs typeface="Arial MT"/>
            </a:endParaRPr>
          </a:p>
          <a:p>
            <a:pPr marL="797560" marR="2531745" indent="-469265">
              <a:lnSpc>
                <a:spcPct val="127000"/>
              </a:lnSpc>
            </a:pPr>
            <a:r>
              <a:rPr sz="1800" dirty="0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sz="1800" dirty="0"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D8BE6"/>
                </a:solidFill>
                <a:latin typeface="Consolas"/>
                <a:cs typeface="Consolas"/>
              </a:rPr>
              <a:t>transform</a:t>
            </a:r>
            <a:r>
              <a:rPr sz="1800" dirty="0">
                <a:latin typeface="Consolas"/>
                <a:cs typeface="Consolas"/>
              </a:rPr>
              <a:t>(tweetsRDD =&gt; { </a:t>
            </a:r>
            <a:r>
              <a:rPr sz="1800" spc="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tweetsRDD.</a:t>
            </a:r>
            <a:r>
              <a:rPr sz="1800" dirty="0">
                <a:solidFill>
                  <a:srgbClr val="1D86CD"/>
                </a:solidFill>
                <a:latin typeface="Consolas"/>
                <a:cs typeface="Consolas"/>
              </a:rPr>
              <a:t>join</a:t>
            </a:r>
            <a:r>
              <a:rPr sz="1800" dirty="0">
                <a:latin typeface="Consolas"/>
                <a:cs typeface="Consolas"/>
              </a:rPr>
              <a:t>(spamFile).</a:t>
            </a:r>
            <a:r>
              <a:rPr sz="1800" dirty="0">
                <a:solidFill>
                  <a:srgbClr val="1D86CD"/>
                </a:solidFill>
                <a:latin typeface="Consolas"/>
                <a:cs typeface="Consolas"/>
              </a:rPr>
              <a:t>filter</a:t>
            </a:r>
            <a:r>
              <a:rPr sz="1800" dirty="0">
                <a:latin typeface="Consolas"/>
                <a:cs typeface="Consolas"/>
              </a:rPr>
              <a:t>(...)</a:t>
            </a:r>
            <a:endParaRPr sz="1800">
              <a:latin typeface="Consolas"/>
              <a:cs typeface="Consolas"/>
            </a:endParaRPr>
          </a:p>
          <a:p>
            <a:pPr marL="328295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Consolas"/>
                <a:cs typeface="Consolas"/>
              </a:rPr>
              <a:t>})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4057" y="8313"/>
            <a:ext cx="2860040" cy="1866264"/>
            <a:chOff x="4414057" y="8313"/>
            <a:chExt cx="2860040" cy="18662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4057" y="8313"/>
              <a:ext cx="2859577" cy="1866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229" y="40800"/>
              <a:ext cx="2759565" cy="17639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65229" y="40800"/>
              <a:ext cx="2759710" cy="1764030"/>
            </a:xfrm>
            <a:custGeom>
              <a:avLst/>
              <a:gdLst/>
              <a:ahLst/>
              <a:cxnLst/>
              <a:rect l="l" t="t" r="r" b="b"/>
              <a:pathLst>
                <a:path w="2759709" h="1764030">
                  <a:moveTo>
                    <a:pt x="1379782" y="473663"/>
                  </a:moveTo>
                  <a:lnTo>
                    <a:pt x="1855296" y="0"/>
                  </a:lnTo>
                  <a:lnTo>
                    <a:pt x="1808409" y="434872"/>
                  </a:lnTo>
                  <a:lnTo>
                    <a:pt x="2348185" y="363985"/>
                  </a:lnTo>
                  <a:lnTo>
                    <a:pt x="2133807" y="597387"/>
                  </a:lnTo>
                  <a:lnTo>
                    <a:pt x="2695303" y="664517"/>
                  </a:lnTo>
                  <a:lnTo>
                    <a:pt x="2249429" y="855452"/>
                  </a:lnTo>
                  <a:lnTo>
                    <a:pt x="2759565" y="1085343"/>
                  </a:lnTo>
                  <a:lnTo>
                    <a:pt x="2151055" y="1056923"/>
                  </a:lnTo>
                  <a:lnTo>
                    <a:pt x="2318162" y="1477749"/>
                  </a:lnTo>
                  <a:lnTo>
                    <a:pt x="1791162" y="1180647"/>
                  </a:lnTo>
                  <a:lnTo>
                    <a:pt x="1692405" y="1611844"/>
                  </a:lnTo>
                  <a:lnTo>
                    <a:pt x="1345543" y="1219683"/>
                  </a:lnTo>
                  <a:lnTo>
                    <a:pt x="1084023" y="1763988"/>
                  </a:lnTo>
                  <a:lnTo>
                    <a:pt x="985650" y="1276196"/>
                  </a:lnTo>
                  <a:lnTo>
                    <a:pt x="608381" y="1438712"/>
                  </a:lnTo>
                  <a:lnTo>
                    <a:pt x="724002" y="1138180"/>
                  </a:lnTo>
                  <a:lnTo>
                    <a:pt x="17247" y="1191264"/>
                  </a:lnTo>
                  <a:lnTo>
                    <a:pt x="475514" y="961618"/>
                  </a:lnTo>
                  <a:lnTo>
                    <a:pt x="0" y="703553"/>
                  </a:lnTo>
                  <a:lnTo>
                    <a:pt x="591134" y="622051"/>
                  </a:lnTo>
                  <a:lnTo>
                    <a:pt x="47270" y="187423"/>
                  </a:lnTo>
                  <a:lnTo>
                    <a:pt x="934163" y="516130"/>
                  </a:lnTo>
                  <a:lnTo>
                    <a:pt x="1067031" y="187423"/>
                  </a:lnTo>
                  <a:lnTo>
                    <a:pt x="1379782" y="473663"/>
                  </a:lnTo>
                  <a:close/>
                </a:path>
              </a:pathLst>
            </a:custGeom>
            <a:ln w="9524">
              <a:solidFill>
                <a:srgbClr val="EEA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DStreams</a:t>
            </a:r>
            <a:r>
              <a:rPr spc="-20" dirty="0"/>
              <a:t> </a:t>
            </a:r>
            <a:r>
              <a:rPr spc="60" dirty="0"/>
              <a:t>+</a:t>
            </a:r>
            <a:r>
              <a:rPr spc="-15" dirty="0"/>
              <a:t> </a:t>
            </a:r>
            <a:r>
              <a:rPr spc="-150" dirty="0"/>
              <a:t>RDDs</a:t>
            </a:r>
            <a:r>
              <a:rPr spc="-20" dirty="0"/>
              <a:t> </a:t>
            </a:r>
            <a:r>
              <a:rPr spc="60" dirty="0"/>
              <a:t>=</a:t>
            </a:r>
            <a:r>
              <a:rPr spc="-15" dirty="0"/>
              <a:t> </a:t>
            </a:r>
            <a:r>
              <a:rPr spc="-60" dirty="0"/>
              <a:t>Power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91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pc="-40" dirty="0"/>
              <a:t>Combine</a:t>
            </a:r>
            <a:r>
              <a:rPr spc="-5" dirty="0"/>
              <a:t> </a:t>
            </a:r>
            <a:r>
              <a:rPr spc="-105" dirty="0"/>
              <a:t>live</a:t>
            </a:r>
            <a:r>
              <a:rPr spc="-5" dirty="0"/>
              <a:t> </a:t>
            </a:r>
            <a:r>
              <a:rPr spc="-30" dirty="0"/>
              <a:t>data</a:t>
            </a:r>
            <a:r>
              <a:rPr dirty="0"/>
              <a:t> </a:t>
            </a:r>
            <a:r>
              <a:rPr spc="-45" dirty="0"/>
              <a:t>streams</a:t>
            </a:r>
            <a:r>
              <a:rPr spc="-5" dirty="0"/>
              <a:t> </a:t>
            </a:r>
            <a:r>
              <a:rPr spc="-15" dirty="0"/>
              <a:t>with</a:t>
            </a:r>
            <a:r>
              <a:rPr dirty="0"/>
              <a:t> </a:t>
            </a:r>
            <a:r>
              <a:rPr spc="-50" dirty="0"/>
              <a:t>historical</a:t>
            </a:r>
            <a:r>
              <a:rPr spc="-5" dirty="0"/>
              <a:t> </a:t>
            </a:r>
            <a:r>
              <a:rPr spc="-30" dirty="0"/>
              <a:t>data</a:t>
            </a:r>
          </a:p>
          <a:p>
            <a:pPr marL="539750" lvl="1" indent="-311150">
              <a:lnSpc>
                <a:spcPct val="100000"/>
              </a:lnSpc>
              <a:spcBef>
                <a:spcPts val="695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Generate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historical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models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Spark,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etc.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Use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models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process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live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stream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1D86CD"/>
              </a:buClr>
              <a:buFont typeface="Lucida Sans Unicode"/>
              <a:buChar char="-"/>
            </a:pPr>
            <a:endParaRPr sz="3800"/>
          </a:p>
          <a:p>
            <a:pPr marL="361950" indent="-349250">
              <a:lnSpc>
                <a:spcPct val="100000"/>
              </a:lnSpc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pc="-40" dirty="0"/>
              <a:t>Combine</a:t>
            </a:r>
            <a:r>
              <a:rPr dirty="0"/>
              <a:t> </a:t>
            </a:r>
            <a:r>
              <a:rPr spc="-50" dirty="0"/>
              <a:t>streaming</a:t>
            </a:r>
            <a:r>
              <a:rPr dirty="0"/>
              <a:t> </a:t>
            </a:r>
            <a:r>
              <a:rPr spc="-15" dirty="0"/>
              <a:t>with</a:t>
            </a:r>
            <a:r>
              <a:rPr dirty="0"/>
              <a:t> </a:t>
            </a:r>
            <a:r>
              <a:rPr spc="-45" dirty="0"/>
              <a:t>MLlib,</a:t>
            </a:r>
            <a:r>
              <a:rPr dirty="0"/>
              <a:t> </a:t>
            </a:r>
            <a:r>
              <a:rPr spc="-90" dirty="0"/>
              <a:t>GraphX</a:t>
            </a:r>
            <a:r>
              <a:rPr dirty="0"/>
              <a:t> </a:t>
            </a:r>
            <a:r>
              <a:rPr spc="-55" dirty="0"/>
              <a:t>algos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2499" y="3751071"/>
            <a:ext cx="4582160" cy="9652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920"/>
              </a:spcBef>
              <a:buClr>
                <a:srgbClr val="1D86CD"/>
              </a:buClr>
              <a:buFont typeface="Lucida Sans Unicode"/>
              <a:buChar char="-"/>
              <a:tabLst>
                <a:tab pos="3238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Offline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learning,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online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prediction</a:t>
            </a:r>
            <a:endParaRPr sz="2400">
              <a:latin typeface="Arial MT"/>
              <a:cs typeface="Arial MT"/>
            </a:endParaRPr>
          </a:p>
          <a:p>
            <a:pPr marL="323850" indent="-311150">
              <a:lnSpc>
                <a:spcPct val="100000"/>
              </a:lnSpc>
              <a:spcBef>
                <a:spcPts val="820"/>
              </a:spcBef>
              <a:buClr>
                <a:srgbClr val="1D86CD"/>
              </a:buClr>
              <a:buFont typeface="Lucida Sans Unicode"/>
              <a:buChar char="-"/>
              <a:tabLst>
                <a:tab pos="3238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Online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prediction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599" y="5115051"/>
            <a:ext cx="7198359" cy="104902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108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Interactively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query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streaming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using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  <a:spcBef>
                <a:spcPts val="840"/>
              </a:spcBef>
            </a:pPr>
            <a:r>
              <a:rPr sz="2400" dirty="0">
                <a:solidFill>
                  <a:srgbClr val="1D86CD"/>
                </a:solidFill>
                <a:latin typeface="Lucida Sans Unicode"/>
                <a:cs typeface="Lucida Sans Unicode"/>
              </a:rPr>
              <a:t>-</a:t>
            </a:r>
            <a:r>
              <a:rPr sz="2400" spc="280" dirty="0">
                <a:solidFill>
                  <a:srgbClr val="1D86CD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select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*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table_from_streaming_data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9115" y="4850476"/>
            <a:ext cx="3412490" cy="394970"/>
            <a:chOff x="5399115" y="4850476"/>
            <a:chExt cx="3412490" cy="3949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9115" y="4850476"/>
              <a:ext cx="3412374" cy="3823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519" y="4850476"/>
              <a:ext cx="1309254" cy="3948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1490" y="4879791"/>
              <a:ext cx="3311508" cy="2788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451490" y="4879792"/>
            <a:ext cx="3311525" cy="279400"/>
          </a:xfrm>
          <a:prstGeom prst="rect">
            <a:avLst/>
          </a:prstGeom>
          <a:ln w="9524">
            <a:solidFill>
              <a:srgbClr val="62A53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076960">
              <a:lnSpc>
                <a:spcPct val="100000"/>
              </a:lnSpc>
              <a:spcBef>
                <a:spcPts val="135"/>
              </a:spcBef>
            </a:pPr>
            <a:r>
              <a:rPr sz="1600" spc="-5" dirty="0">
                <a:solidFill>
                  <a:srgbClr val="FFFFFF"/>
                </a:solidFill>
                <a:latin typeface="Corbel"/>
                <a:cs typeface="Corbel"/>
              </a:rPr>
              <a:t>Apache</a:t>
            </a:r>
            <a:r>
              <a:rPr sz="16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rbel"/>
                <a:cs typeface="Corbel"/>
              </a:rPr>
              <a:t>Spark</a:t>
            </a:r>
            <a:endParaRPr sz="1600">
              <a:latin typeface="Corbel"/>
              <a:cs typeface="Corbe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22075" y="4056610"/>
            <a:ext cx="918844" cy="831850"/>
            <a:chOff x="6222075" y="4056610"/>
            <a:chExt cx="918844" cy="83185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2857" y="4056610"/>
              <a:ext cx="885305" cy="8312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2075" y="4189613"/>
              <a:ext cx="918556" cy="5735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5077" y="4084615"/>
              <a:ext cx="780746" cy="7304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295077" y="4084615"/>
            <a:ext cx="781050" cy="730885"/>
          </a:xfrm>
          <a:prstGeom prst="rect">
            <a:avLst/>
          </a:prstGeom>
          <a:ln w="9524">
            <a:solidFill>
              <a:srgbClr val="1598D7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marL="6985" indent="172720">
              <a:lnSpc>
                <a:spcPts val="1600"/>
              </a:lnSpc>
              <a:spcBef>
                <a:spcPts val="1315"/>
              </a:spcBef>
            </a:pPr>
            <a:r>
              <a:rPr sz="1400" spc="-5" dirty="0">
                <a:solidFill>
                  <a:srgbClr val="FFFFFF"/>
                </a:solidFill>
                <a:latin typeface="Corbel"/>
                <a:cs typeface="Corbel"/>
              </a:rPr>
              <a:t>Spark </a:t>
            </a:r>
            <a:r>
              <a:rPr sz="1400" dirty="0">
                <a:solidFill>
                  <a:srgbClr val="FFFFFF"/>
                </a:solidFill>
                <a:latin typeface="Corbel"/>
                <a:cs typeface="Corbel"/>
              </a:rPr>
              <a:t> Str</a:t>
            </a:r>
            <a:r>
              <a:rPr sz="1400" spc="-5" dirty="0">
                <a:solidFill>
                  <a:srgbClr val="FFFFFF"/>
                </a:solidFill>
                <a:latin typeface="Corbel"/>
                <a:cs typeface="Corbel"/>
              </a:rPr>
              <a:t>ea</a:t>
            </a:r>
            <a:r>
              <a:rPr sz="1400" dirty="0">
                <a:solidFill>
                  <a:srgbClr val="FFFFFF"/>
                </a:solidFill>
                <a:latin typeface="Corbel"/>
                <a:cs typeface="Corbel"/>
              </a:rPr>
              <a:t>mi</a:t>
            </a:r>
            <a:r>
              <a:rPr sz="1400" spc="-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1400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endParaRPr sz="1400">
              <a:latin typeface="Corbel"/>
              <a:cs typeface="Corbe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86598" y="4056610"/>
            <a:ext cx="885825" cy="831850"/>
            <a:chOff x="7086598" y="4056610"/>
            <a:chExt cx="885825" cy="831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6598" y="4056610"/>
              <a:ext cx="885305" cy="8312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7132" y="4110642"/>
              <a:ext cx="648392" cy="7273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664" y="4084615"/>
              <a:ext cx="780746" cy="73045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138664" y="4084615"/>
            <a:ext cx="781050" cy="730885"/>
          </a:xfrm>
          <a:prstGeom prst="rect">
            <a:avLst/>
          </a:prstGeom>
          <a:ln w="9524">
            <a:solidFill>
              <a:srgbClr val="1598D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54940">
              <a:lnSpc>
                <a:spcPts val="1910"/>
              </a:lnSpc>
              <a:spcBef>
                <a:spcPts val="595"/>
              </a:spcBef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MLlib</a:t>
            </a:r>
            <a:endParaRPr sz="1600">
              <a:latin typeface="Corbel"/>
              <a:cs typeface="Corbel"/>
            </a:endParaRPr>
          </a:p>
          <a:p>
            <a:pPr marL="156845" marR="132080" indent="-12700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FFFFFF"/>
                </a:solidFill>
                <a:latin typeface="Corbel"/>
                <a:cs typeface="Corbel"/>
              </a:rPr>
              <a:t>mach</a:t>
            </a:r>
            <a:r>
              <a:rPr sz="1100" spc="-5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1100" dirty="0">
                <a:solidFill>
                  <a:srgbClr val="FFFFFF"/>
                </a:solidFill>
                <a:latin typeface="Corbel"/>
                <a:cs typeface="Corbel"/>
              </a:rPr>
              <a:t>ne  </a:t>
            </a:r>
            <a:r>
              <a:rPr sz="1100" spc="-5" dirty="0">
                <a:solidFill>
                  <a:srgbClr val="FFFFFF"/>
                </a:solidFill>
                <a:latin typeface="Corbel"/>
                <a:cs typeface="Corbel"/>
              </a:rPr>
              <a:t>learning</a:t>
            </a:r>
            <a:endParaRPr sz="1100">
              <a:latin typeface="Corbel"/>
              <a:cs typeface="Corbe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99115" y="4056610"/>
            <a:ext cx="885825" cy="831850"/>
            <a:chOff x="5399115" y="4056610"/>
            <a:chExt cx="885825" cy="83185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9115" y="4056610"/>
              <a:ext cx="885305" cy="8312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1490" y="4084615"/>
              <a:ext cx="780746" cy="73045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451490" y="4084615"/>
            <a:ext cx="781050" cy="730885"/>
          </a:xfrm>
          <a:prstGeom prst="rect">
            <a:avLst/>
          </a:prstGeom>
          <a:ln w="9524">
            <a:solidFill>
              <a:srgbClr val="1598D7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5080" algn="ctr">
              <a:lnSpc>
                <a:spcPts val="1910"/>
              </a:lnSpc>
              <a:spcBef>
                <a:spcPts val="1195"/>
              </a:spcBef>
            </a:pPr>
            <a:r>
              <a:rPr sz="1600" spc="-5" dirty="0">
                <a:solidFill>
                  <a:srgbClr val="FFFFFF"/>
                </a:solidFill>
                <a:latin typeface="Corbel"/>
                <a:cs typeface="Corbel"/>
              </a:rPr>
              <a:t>Spark</a:t>
            </a:r>
            <a:endParaRPr sz="1600">
              <a:latin typeface="Corbel"/>
              <a:cs typeface="Corbel"/>
            </a:endParaRPr>
          </a:p>
          <a:p>
            <a:pPr marL="5080" algn="ctr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SQL</a:t>
            </a:r>
            <a:endParaRPr sz="1200">
              <a:latin typeface="Corbel"/>
              <a:cs typeface="Corbe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30340" y="4056610"/>
            <a:ext cx="881380" cy="831850"/>
            <a:chOff x="7930340" y="4056610"/>
            <a:chExt cx="881380" cy="831850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0340" y="4056610"/>
              <a:ext cx="881148" cy="8312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6062" y="4110642"/>
              <a:ext cx="802178" cy="7273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252" y="4084615"/>
              <a:ext cx="780746" cy="73045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982252" y="4084615"/>
            <a:ext cx="781050" cy="730885"/>
          </a:xfrm>
          <a:prstGeom prst="rect">
            <a:avLst/>
          </a:prstGeom>
          <a:ln w="9524">
            <a:solidFill>
              <a:srgbClr val="1598D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4445" algn="ctr">
              <a:lnSpc>
                <a:spcPts val="1910"/>
              </a:lnSpc>
              <a:spcBef>
                <a:spcPts val="595"/>
              </a:spcBef>
            </a:pPr>
            <a:r>
              <a:rPr sz="1600" spc="-5" dirty="0">
                <a:solidFill>
                  <a:srgbClr val="FFFFFF"/>
                </a:solidFill>
                <a:latin typeface="Corbel"/>
                <a:cs typeface="Corbel"/>
              </a:rPr>
              <a:t>GraphX</a:t>
            </a:r>
            <a:endParaRPr sz="1600">
              <a:latin typeface="Corbel"/>
              <a:cs typeface="Corbel"/>
            </a:endParaRPr>
          </a:p>
          <a:p>
            <a:pPr marL="83185" marR="70485" indent="-635" algn="ctr">
              <a:lnSpc>
                <a:spcPts val="1300"/>
              </a:lnSpc>
              <a:spcBef>
                <a:spcPts val="50"/>
              </a:spcBef>
            </a:pPr>
            <a:r>
              <a:rPr sz="1100" spc="-5" dirty="0">
                <a:solidFill>
                  <a:srgbClr val="FFFFFF"/>
                </a:solidFill>
                <a:latin typeface="Corbel"/>
                <a:cs typeface="Corbel"/>
              </a:rPr>
              <a:t>graph </a:t>
            </a:r>
            <a:r>
              <a:rPr sz="1100" dirty="0">
                <a:solidFill>
                  <a:srgbClr val="FFFFFF"/>
                </a:solidFill>
                <a:latin typeface="Corbel"/>
                <a:cs typeface="Corbel"/>
              </a:rPr>
              <a:t> processing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Big</a:t>
            </a:r>
            <a:r>
              <a:rPr spc="-20" dirty="0"/>
              <a:t> </a:t>
            </a:r>
            <a:r>
              <a:rPr i="1" spc="-75" dirty="0">
                <a:solidFill>
                  <a:srgbClr val="919191"/>
                </a:solidFill>
                <a:latin typeface="Arial"/>
                <a:cs typeface="Arial"/>
              </a:rPr>
              <a:t>Streaming</a:t>
            </a:r>
            <a:r>
              <a:rPr i="1" spc="-20" dirty="0">
                <a:solidFill>
                  <a:srgbClr val="919191"/>
                </a:solidFill>
                <a:latin typeface="Arial"/>
                <a:cs typeface="Arial"/>
              </a:rPr>
              <a:t> </a:t>
            </a:r>
            <a:r>
              <a:rPr spc="-95" dirty="0"/>
              <a:t>Data</a:t>
            </a:r>
            <a:r>
              <a:rPr spc="-20" dirty="0"/>
              <a:t> </a:t>
            </a:r>
            <a:r>
              <a:rPr spc="-70" dirty="0"/>
              <a:t>Processing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62EE42E-1A32-4B2B-AF44-0F7F38AC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599" y="1560540"/>
            <a:ext cx="5604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404040"/>
                </a:solidFill>
                <a:latin typeface="Arial MT"/>
                <a:cs typeface="Arial MT"/>
              </a:rPr>
              <a:t>Fraud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detection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bank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599" y="3117052"/>
            <a:ext cx="3865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Anomalies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sensor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599" y="4691852"/>
            <a:ext cx="3121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Cat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videos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tweets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4216" y="3720161"/>
            <a:ext cx="7800340" cy="715645"/>
            <a:chOff x="514216" y="3720161"/>
            <a:chExt cx="7800340" cy="715645"/>
          </a:xfrm>
        </p:grpSpPr>
        <p:sp>
          <p:nvSpPr>
            <p:cNvPr id="7" name="object 7"/>
            <p:cNvSpPr/>
            <p:nvPr/>
          </p:nvSpPr>
          <p:spPr>
            <a:xfrm>
              <a:off x="1371085" y="3821499"/>
              <a:ext cx="6930390" cy="525780"/>
            </a:xfrm>
            <a:custGeom>
              <a:avLst/>
              <a:gdLst/>
              <a:ahLst/>
              <a:cxnLst/>
              <a:rect l="l" t="t" r="r" b="b"/>
              <a:pathLst>
                <a:path w="6930390" h="525779">
                  <a:moveTo>
                    <a:pt x="0" y="131318"/>
                  </a:moveTo>
                  <a:lnTo>
                    <a:pt x="6667632" y="131318"/>
                  </a:lnTo>
                  <a:lnTo>
                    <a:pt x="6667632" y="0"/>
                  </a:lnTo>
                  <a:lnTo>
                    <a:pt x="6930270" y="262638"/>
                  </a:lnTo>
                  <a:lnTo>
                    <a:pt x="6667632" y="525275"/>
                  </a:lnTo>
                  <a:lnTo>
                    <a:pt x="6667632" y="393956"/>
                  </a:lnTo>
                  <a:lnTo>
                    <a:pt x="0" y="393956"/>
                  </a:lnTo>
                  <a:lnTo>
                    <a:pt x="0" y="131318"/>
                  </a:lnTo>
                  <a:close/>
                </a:path>
              </a:pathLst>
            </a:custGeom>
            <a:ln w="25399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216" y="3720161"/>
              <a:ext cx="1252307" cy="7156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696" y="3720161"/>
              <a:ext cx="1252307" cy="7156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688" y="3720161"/>
              <a:ext cx="1252307" cy="7156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5827" y="3720161"/>
              <a:ext cx="1252307" cy="7156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1075" y="3720161"/>
              <a:ext cx="1252307" cy="7156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0241" y="3720161"/>
              <a:ext cx="1252307" cy="71560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196238" y="5140694"/>
            <a:ext cx="4117975" cy="1193165"/>
            <a:chOff x="4196238" y="5140694"/>
            <a:chExt cx="4117975" cy="1193165"/>
          </a:xfrm>
        </p:grpSpPr>
        <p:sp>
          <p:nvSpPr>
            <p:cNvPr id="15" name="object 15"/>
            <p:cNvSpPr/>
            <p:nvPr/>
          </p:nvSpPr>
          <p:spPr>
            <a:xfrm>
              <a:off x="6867553" y="5596769"/>
              <a:ext cx="1433830" cy="525780"/>
            </a:xfrm>
            <a:custGeom>
              <a:avLst/>
              <a:gdLst/>
              <a:ahLst/>
              <a:cxnLst/>
              <a:rect l="l" t="t" r="r" b="b"/>
              <a:pathLst>
                <a:path w="1433829" h="525779">
                  <a:moveTo>
                    <a:pt x="0" y="131318"/>
                  </a:moveTo>
                  <a:lnTo>
                    <a:pt x="1171164" y="131318"/>
                  </a:lnTo>
                  <a:lnTo>
                    <a:pt x="1171164" y="0"/>
                  </a:lnTo>
                  <a:lnTo>
                    <a:pt x="1433802" y="262637"/>
                  </a:lnTo>
                  <a:lnTo>
                    <a:pt x="1171164" y="525275"/>
                  </a:lnTo>
                  <a:lnTo>
                    <a:pt x="1171164" y="393956"/>
                  </a:lnTo>
                  <a:lnTo>
                    <a:pt x="0" y="393956"/>
                  </a:lnTo>
                  <a:lnTo>
                    <a:pt x="0" y="131318"/>
                  </a:lnTo>
                  <a:close/>
                </a:path>
              </a:pathLst>
            </a:custGeom>
            <a:ln w="25399">
              <a:solidFill>
                <a:srgbClr val="1DB1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337" y="5370950"/>
              <a:ext cx="962492" cy="9624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6238" y="5571149"/>
              <a:ext cx="692995" cy="5640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661" y="5571149"/>
              <a:ext cx="692995" cy="5640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6221" y="5140694"/>
              <a:ext cx="1636271" cy="92040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965" y="5571149"/>
            <a:ext cx="692995" cy="56402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451333" y="5140694"/>
            <a:ext cx="2255520" cy="995044"/>
            <a:chOff x="1451333" y="5140694"/>
            <a:chExt cx="2255520" cy="995044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390" y="5571149"/>
              <a:ext cx="692995" cy="5640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3813" y="5571149"/>
              <a:ext cx="692995" cy="5640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333" y="5140694"/>
              <a:ext cx="1636271" cy="92040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67576" y="2202073"/>
            <a:ext cx="7747000" cy="642620"/>
            <a:chOff x="567576" y="2202073"/>
            <a:chExt cx="7747000" cy="642620"/>
          </a:xfrm>
        </p:grpSpPr>
        <p:sp>
          <p:nvSpPr>
            <p:cNvPr id="26" name="object 26"/>
            <p:cNvSpPr/>
            <p:nvPr/>
          </p:nvSpPr>
          <p:spPr>
            <a:xfrm>
              <a:off x="1371085" y="2265747"/>
              <a:ext cx="6930390" cy="525780"/>
            </a:xfrm>
            <a:custGeom>
              <a:avLst/>
              <a:gdLst/>
              <a:ahLst/>
              <a:cxnLst/>
              <a:rect l="l" t="t" r="r" b="b"/>
              <a:pathLst>
                <a:path w="6930390" h="525780">
                  <a:moveTo>
                    <a:pt x="0" y="131319"/>
                  </a:moveTo>
                  <a:lnTo>
                    <a:pt x="6667632" y="131319"/>
                  </a:lnTo>
                  <a:lnTo>
                    <a:pt x="6667632" y="0"/>
                  </a:lnTo>
                  <a:lnTo>
                    <a:pt x="6930270" y="262637"/>
                  </a:lnTo>
                  <a:lnTo>
                    <a:pt x="6667632" y="525276"/>
                  </a:lnTo>
                  <a:lnTo>
                    <a:pt x="6667632" y="393956"/>
                  </a:lnTo>
                  <a:lnTo>
                    <a:pt x="0" y="393956"/>
                  </a:lnTo>
                  <a:lnTo>
                    <a:pt x="0" y="131319"/>
                  </a:lnTo>
                  <a:close/>
                </a:path>
              </a:pathLst>
            </a:custGeom>
            <a:ln w="25399">
              <a:solidFill>
                <a:srgbClr val="65A6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576" y="2202073"/>
              <a:ext cx="1609928" cy="6425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8519" y="2202073"/>
              <a:ext cx="1609928" cy="6425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2622" y="2202073"/>
              <a:ext cx="1609926" cy="642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3577" y="2202073"/>
              <a:ext cx="1531946" cy="642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Advantage</a:t>
            </a:r>
            <a:r>
              <a:rPr spc="-20" dirty="0"/>
              <a:t> </a:t>
            </a:r>
            <a:r>
              <a:rPr spc="-40" dirty="0"/>
              <a:t>of</a:t>
            </a:r>
            <a:r>
              <a:rPr spc="-15" dirty="0"/>
              <a:t> </a:t>
            </a:r>
            <a:r>
              <a:rPr spc="-114" dirty="0"/>
              <a:t>an</a:t>
            </a:r>
            <a:r>
              <a:rPr spc="-15" dirty="0"/>
              <a:t> </a:t>
            </a:r>
            <a:r>
              <a:rPr spc="-100" dirty="0"/>
              <a:t>Unified</a:t>
            </a:r>
            <a:r>
              <a:rPr spc="-15" dirty="0"/>
              <a:t> </a:t>
            </a:r>
            <a:r>
              <a:rPr spc="-30" dirty="0"/>
              <a:t>Stack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DBB6DD7-6477-4412-AF0B-FF09A7C2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600" y="1435101"/>
            <a:ext cx="261620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8300" marR="5080" indent="-355600">
              <a:lnSpc>
                <a:spcPct val="99000"/>
              </a:lnSpc>
              <a:spcBef>
                <a:spcPts val="125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Explore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interactively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identify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problems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600" y="3017011"/>
            <a:ext cx="3108325" cy="11334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8300" marR="5080" indent="-355600">
              <a:lnSpc>
                <a:spcPct val="101499"/>
              </a:lnSpc>
              <a:spcBef>
                <a:spcPts val="55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Use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same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code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in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Spark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processing </a:t>
            </a:r>
            <a:r>
              <a:rPr sz="2400" spc="-6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large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logs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600" y="4617211"/>
            <a:ext cx="300672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marR="5080" indent="-355600">
              <a:lnSpc>
                <a:spcPct val="99700"/>
              </a:lnSpc>
              <a:spcBef>
                <a:spcPts val="105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Use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similar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code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in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Spark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Streaming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for </a:t>
            </a:r>
            <a:r>
              <a:rPr sz="2400" spc="-6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realtime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processing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48792" y="1371600"/>
            <a:ext cx="4775835" cy="1654810"/>
            <a:chOff x="3848792" y="1371600"/>
            <a:chExt cx="4775835" cy="16548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792" y="1375756"/>
              <a:ext cx="4775661" cy="16417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574" y="1371600"/>
              <a:ext cx="4688377" cy="1654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86200" y="1409700"/>
              <a:ext cx="4646930" cy="1516380"/>
            </a:xfrm>
            <a:custGeom>
              <a:avLst/>
              <a:gdLst/>
              <a:ahLst/>
              <a:cxnLst/>
              <a:rect l="l" t="t" r="r" b="b"/>
              <a:pathLst>
                <a:path w="4646930" h="1516380">
                  <a:moveTo>
                    <a:pt x="4646418" y="0"/>
                  </a:moveTo>
                  <a:lnTo>
                    <a:pt x="0" y="0"/>
                  </a:lnTo>
                  <a:lnTo>
                    <a:pt x="0" y="1516106"/>
                  </a:lnTo>
                  <a:lnTo>
                    <a:pt x="4646418" y="1516106"/>
                  </a:lnTo>
                  <a:lnTo>
                    <a:pt x="4646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6200" y="1409700"/>
              <a:ext cx="4646930" cy="1516380"/>
            </a:xfrm>
            <a:custGeom>
              <a:avLst/>
              <a:gdLst/>
              <a:ahLst/>
              <a:cxnLst/>
              <a:rect l="l" t="t" r="r" b="b"/>
              <a:pathLst>
                <a:path w="4646930" h="1516380">
                  <a:moveTo>
                    <a:pt x="0" y="0"/>
                  </a:moveTo>
                  <a:lnTo>
                    <a:pt x="4646417" y="0"/>
                  </a:lnTo>
                  <a:lnTo>
                    <a:pt x="4646417" y="1516106"/>
                  </a:lnTo>
                  <a:lnTo>
                    <a:pt x="0" y="151610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11904" y="1416202"/>
            <a:ext cx="45510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$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spc="-90" dirty="0">
                <a:latin typeface="Consolas"/>
                <a:cs typeface="Consolas"/>
              </a:rPr>
              <a:t>./spark-­‐shell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00"/>
              </a:lnSpc>
            </a:pPr>
            <a:r>
              <a:rPr sz="1200" dirty="0">
                <a:latin typeface="Consolas"/>
                <a:cs typeface="Consolas"/>
              </a:rPr>
              <a:t>scala&gt;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2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file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sc.hadoopFile(“smallLogs”)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scala&gt;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file.filter(_.contains(“ERROR”))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scala&gt;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2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mapped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filtered.map(...)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8423" y="2560318"/>
            <a:ext cx="1676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..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10891" y="2514600"/>
            <a:ext cx="4772025" cy="1845945"/>
            <a:chOff x="4010891" y="2514600"/>
            <a:chExt cx="4772025" cy="18459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891" y="2518756"/>
              <a:ext cx="4771505" cy="18246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1672" y="2514600"/>
              <a:ext cx="4430683" cy="18454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48122" y="2552700"/>
              <a:ext cx="4646295" cy="1701164"/>
            </a:xfrm>
            <a:custGeom>
              <a:avLst/>
              <a:gdLst/>
              <a:ahLst/>
              <a:cxnLst/>
              <a:rect l="l" t="t" r="r" b="b"/>
              <a:pathLst>
                <a:path w="4646295" h="1701164">
                  <a:moveTo>
                    <a:pt x="4646074" y="0"/>
                  </a:moveTo>
                  <a:lnTo>
                    <a:pt x="0" y="0"/>
                  </a:lnTo>
                  <a:lnTo>
                    <a:pt x="0" y="1700772"/>
                  </a:lnTo>
                  <a:lnTo>
                    <a:pt x="4646074" y="1700772"/>
                  </a:lnTo>
                  <a:lnTo>
                    <a:pt x="4646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8122" y="2552700"/>
              <a:ext cx="4646295" cy="1701164"/>
            </a:xfrm>
            <a:custGeom>
              <a:avLst/>
              <a:gdLst/>
              <a:ahLst/>
              <a:cxnLst/>
              <a:rect l="l" t="t" r="r" b="b"/>
              <a:pathLst>
                <a:path w="4646295" h="1701164">
                  <a:moveTo>
                    <a:pt x="0" y="0"/>
                  </a:moveTo>
                  <a:lnTo>
                    <a:pt x="4646073" y="0"/>
                  </a:lnTo>
                  <a:lnTo>
                    <a:pt x="4646073" y="1700772"/>
                  </a:lnTo>
                  <a:lnTo>
                    <a:pt x="0" y="170077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73804" y="2559202"/>
            <a:ext cx="300418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79730" marR="17780" indent="-329565">
              <a:lnSpc>
                <a:spcPts val="1400"/>
              </a:lnSpc>
              <a:spcBef>
                <a:spcPts val="180"/>
              </a:spcBef>
            </a:pPr>
            <a:r>
              <a:rPr sz="1800" baseline="18518" dirty="0">
                <a:solidFill>
                  <a:srgbClr val="B50B1B"/>
                </a:solidFill>
                <a:latin typeface="Consolas"/>
                <a:cs typeface="Consolas"/>
              </a:rPr>
              <a:t>. </a:t>
            </a:r>
            <a:r>
              <a:rPr sz="1200" dirty="0">
                <a:latin typeface="Consolas"/>
                <a:cs typeface="Consolas"/>
              </a:rPr>
              <a:t>object ProcessProductionData {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def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main(args: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Array[String])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8985" y="2914802"/>
            <a:ext cx="3964304" cy="94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val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sc</a:t>
            </a:r>
            <a:r>
              <a:rPr sz="1200" spc="-2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new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SparkContext(...)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  <a:spcBef>
                <a:spcPts val="60"/>
              </a:spcBef>
            </a:pP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val</a:t>
            </a:r>
            <a:r>
              <a:rPr sz="1200" spc="-3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file</a:t>
            </a:r>
            <a:r>
              <a:rPr sz="1200" spc="-3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=</a:t>
            </a:r>
            <a:r>
              <a:rPr sz="1200" spc="-3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sc.hadoopFile(“productionLogs”)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3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</a:t>
            </a:r>
            <a:r>
              <a:rPr sz="12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3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file.filter(_.contains(“ERROR”))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  <a:spcBef>
                <a:spcPts val="60"/>
              </a:spcBef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mapped</a:t>
            </a:r>
            <a:r>
              <a:rPr sz="12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3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filtered.map(...)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41406" y="3829202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85457" y="3961014"/>
            <a:ext cx="4726305" cy="1841500"/>
            <a:chOff x="4185457" y="3961014"/>
            <a:chExt cx="4726305" cy="184150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5457" y="3961014"/>
              <a:ext cx="4725785" cy="18246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2083" y="3961014"/>
              <a:ext cx="4596937" cy="18412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219572" y="3996532"/>
              <a:ext cx="4600575" cy="1701164"/>
            </a:xfrm>
            <a:custGeom>
              <a:avLst/>
              <a:gdLst/>
              <a:ahLst/>
              <a:cxnLst/>
              <a:rect l="l" t="t" r="r" b="b"/>
              <a:pathLst>
                <a:path w="4600575" h="1701164">
                  <a:moveTo>
                    <a:pt x="4600058" y="0"/>
                  </a:moveTo>
                  <a:lnTo>
                    <a:pt x="0" y="0"/>
                  </a:lnTo>
                  <a:lnTo>
                    <a:pt x="0" y="1700772"/>
                  </a:lnTo>
                  <a:lnTo>
                    <a:pt x="4600058" y="1700772"/>
                  </a:lnTo>
                  <a:lnTo>
                    <a:pt x="46000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9572" y="3996532"/>
              <a:ext cx="4600575" cy="1701164"/>
            </a:xfrm>
            <a:custGeom>
              <a:avLst/>
              <a:gdLst/>
              <a:ahLst/>
              <a:cxnLst/>
              <a:rect l="l" t="t" r="r" b="b"/>
              <a:pathLst>
                <a:path w="4600575" h="1701164">
                  <a:moveTo>
                    <a:pt x="0" y="0"/>
                  </a:moveTo>
                  <a:lnTo>
                    <a:pt x="4600057" y="0"/>
                  </a:lnTo>
                  <a:lnTo>
                    <a:pt x="4600057" y="1700772"/>
                  </a:lnTo>
                  <a:lnTo>
                    <a:pt x="0" y="170077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48427" y="4003033"/>
            <a:ext cx="2426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-6944" dirty="0">
                <a:latin typeface="Consolas"/>
                <a:cs typeface="Consolas"/>
              </a:rPr>
              <a:t>} </a:t>
            </a:r>
            <a:r>
              <a:rPr sz="1200" dirty="0">
                <a:latin typeface="Consolas"/>
                <a:cs typeface="Consolas"/>
              </a:rPr>
              <a:t>object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ProcessLiveStream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2857" y="4180833"/>
            <a:ext cx="3545204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def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main(args: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Array[String])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20"/>
              </a:lnSpc>
            </a:pP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val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sc</a:t>
            </a:r>
            <a:r>
              <a:rPr sz="1200" spc="-2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new</a:t>
            </a:r>
            <a:r>
              <a:rPr sz="1200" spc="-2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StreamingContext(...)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val</a:t>
            </a:r>
            <a:r>
              <a:rPr sz="1200" spc="-3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stream</a:t>
            </a:r>
            <a:r>
              <a:rPr sz="1200" spc="-30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=</a:t>
            </a:r>
            <a:r>
              <a:rPr sz="1200" spc="-35" dirty="0">
                <a:solidFill>
                  <a:srgbClr val="1D86C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1D86CD"/>
                </a:solidFill>
                <a:latin typeface="Consolas"/>
                <a:cs typeface="Consolas"/>
              </a:rPr>
              <a:t>KafkaUtil.createStream(...)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80435" y="4726933"/>
            <a:ext cx="4131945" cy="576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3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</a:t>
            </a:r>
            <a:r>
              <a:rPr sz="1200" spc="-3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3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stream.filter(_.contains(“ERROR”)) </a:t>
            </a:r>
            <a:r>
              <a:rPr sz="1200" spc="-64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val</a:t>
            </a:r>
            <a:r>
              <a:rPr sz="1200" spc="-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mapped</a:t>
            </a:r>
            <a:r>
              <a:rPr sz="1200" spc="-5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B50B1B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filtered.map(...)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00"/>
              </a:lnSpc>
            </a:pPr>
            <a:r>
              <a:rPr sz="1200" dirty="0">
                <a:solidFill>
                  <a:srgbClr val="B50B1B"/>
                </a:solidFill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12856" y="5273033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45277" y="5463533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88377" y="2905298"/>
            <a:ext cx="4328795" cy="3818254"/>
            <a:chOff x="4688377" y="2905298"/>
            <a:chExt cx="4328795" cy="3818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8377" y="2905298"/>
              <a:ext cx="3703320" cy="34705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20436" y="2938240"/>
              <a:ext cx="3585845" cy="3352800"/>
            </a:xfrm>
            <a:custGeom>
              <a:avLst/>
              <a:gdLst/>
              <a:ahLst/>
              <a:cxnLst/>
              <a:rect l="l" t="t" r="r" b="b"/>
              <a:pathLst>
                <a:path w="3585845" h="3352800">
                  <a:moveTo>
                    <a:pt x="3585361" y="0"/>
                  </a:moveTo>
                  <a:lnTo>
                    <a:pt x="0" y="0"/>
                  </a:lnTo>
                  <a:lnTo>
                    <a:pt x="0" y="3352798"/>
                  </a:lnTo>
                  <a:lnTo>
                    <a:pt x="3585361" y="3352798"/>
                  </a:lnTo>
                  <a:lnTo>
                    <a:pt x="3585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80364" y="3179309"/>
              <a:ext cx="2515870" cy="2446655"/>
            </a:xfrm>
            <a:custGeom>
              <a:avLst/>
              <a:gdLst/>
              <a:ahLst/>
              <a:cxnLst/>
              <a:rect l="l" t="t" r="r" b="b"/>
              <a:pathLst>
                <a:path w="2515870" h="2446654">
                  <a:moveTo>
                    <a:pt x="686" y="2098963"/>
                  </a:moveTo>
                  <a:lnTo>
                    <a:pt x="2515285" y="2098963"/>
                  </a:lnTo>
                </a:path>
                <a:path w="2515870" h="2446654">
                  <a:moveTo>
                    <a:pt x="686" y="1749828"/>
                  </a:moveTo>
                  <a:lnTo>
                    <a:pt x="2515285" y="1749828"/>
                  </a:lnTo>
                </a:path>
                <a:path w="2515870" h="2446654">
                  <a:moveTo>
                    <a:pt x="686" y="1396537"/>
                  </a:moveTo>
                  <a:lnTo>
                    <a:pt x="2515285" y="1396537"/>
                  </a:lnTo>
                </a:path>
                <a:path w="2515870" h="2446654">
                  <a:moveTo>
                    <a:pt x="686" y="1047403"/>
                  </a:moveTo>
                  <a:lnTo>
                    <a:pt x="2515285" y="1047403"/>
                  </a:lnTo>
                </a:path>
                <a:path w="2515870" h="2446654">
                  <a:moveTo>
                    <a:pt x="686" y="698268"/>
                  </a:moveTo>
                  <a:lnTo>
                    <a:pt x="2515285" y="698268"/>
                  </a:lnTo>
                </a:path>
                <a:path w="2515870" h="2446654">
                  <a:moveTo>
                    <a:pt x="686" y="349134"/>
                  </a:moveTo>
                  <a:lnTo>
                    <a:pt x="2515285" y="349134"/>
                  </a:lnTo>
                </a:path>
                <a:path w="2515870" h="2446654">
                  <a:moveTo>
                    <a:pt x="686" y="0"/>
                  </a:moveTo>
                  <a:lnTo>
                    <a:pt x="2515285" y="0"/>
                  </a:lnTo>
                </a:path>
                <a:path w="2515870" h="2446654">
                  <a:moveTo>
                    <a:pt x="0" y="2446567"/>
                  </a:moveTo>
                  <a:lnTo>
                    <a:pt x="1" y="1077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4549" y="3179309"/>
              <a:ext cx="66040" cy="2446655"/>
            </a:xfrm>
            <a:custGeom>
              <a:avLst/>
              <a:gdLst/>
              <a:ahLst/>
              <a:cxnLst/>
              <a:rect l="l" t="t" r="r" b="b"/>
              <a:pathLst>
                <a:path w="66039" h="2446654">
                  <a:moveTo>
                    <a:pt x="0" y="2446567"/>
                  </a:moveTo>
                  <a:lnTo>
                    <a:pt x="65815" y="2446567"/>
                  </a:lnTo>
                </a:path>
                <a:path w="66039" h="2446654">
                  <a:moveTo>
                    <a:pt x="0" y="2098963"/>
                  </a:moveTo>
                  <a:lnTo>
                    <a:pt x="65815" y="2098963"/>
                  </a:lnTo>
                </a:path>
                <a:path w="66039" h="2446654">
                  <a:moveTo>
                    <a:pt x="0" y="1749828"/>
                  </a:moveTo>
                  <a:lnTo>
                    <a:pt x="65815" y="1749828"/>
                  </a:lnTo>
                </a:path>
                <a:path w="66039" h="2446654">
                  <a:moveTo>
                    <a:pt x="0" y="1396537"/>
                  </a:moveTo>
                  <a:lnTo>
                    <a:pt x="65815" y="1396537"/>
                  </a:lnTo>
                </a:path>
                <a:path w="66039" h="2446654">
                  <a:moveTo>
                    <a:pt x="0" y="1047403"/>
                  </a:moveTo>
                  <a:lnTo>
                    <a:pt x="65815" y="1047403"/>
                  </a:lnTo>
                </a:path>
                <a:path w="66039" h="2446654">
                  <a:moveTo>
                    <a:pt x="0" y="698268"/>
                  </a:moveTo>
                  <a:lnTo>
                    <a:pt x="65815" y="698268"/>
                  </a:lnTo>
                </a:path>
                <a:path w="66039" h="2446654">
                  <a:moveTo>
                    <a:pt x="0" y="349134"/>
                  </a:moveTo>
                  <a:lnTo>
                    <a:pt x="65815" y="349134"/>
                  </a:lnTo>
                </a:path>
                <a:path w="66039" h="2446654">
                  <a:moveTo>
                    <a:pt x="0" y="0"/>
                  </a:moveTo>
                  <a:lnTo>
                    <a:pt x="65815" y="0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0364" y="5625877"/>
              <a:ext cx="2516505" cy="64135"/>
            </a:xfrm>
            <a:custGeom>
              <a:avLst/>
              <a:gdLst/>
              <a:ahLst/>
              <a:cxnLst/>
              <a:rect l="l" t="t" r="r" b="b"/>
              <a:pathLst>
                <a:path w="2516504" h="64135">
                  <a:moveTo>
                    <a:pt x="0" y="0"/>
                  </a:moveTo>
                  <a:lnTo>
                    <a:pt x="2515935" y="0"/>
                  </a:lnTo>
                </a:path>
                <a:path w="2516504" h="64135">
                  <a:moveTo>
                    <a:pt x="686" y="1530"/>
                  </a:moveTo>
                  <a:lnTo>
                    <a:pt x="686" y="63876"/>
                  </a:lnTo>
                </a:path>
                <a:path w="2516504" h="64135">
                  <a:moveTo>
                    <a:pt x="1255906" y="1530"/>
                  </a:moveTo>
                  <a:lnTo>
                    <a:pt x="1255906" y="63876"/>
                  </a:lnTo>
                </a:path>
                <a:path w="2516504" h="64135">
                  <a:moveTo>
                    <a:pt x="2515285" y="1530"/>
                  </a:moveTo>
                  <a:lnTo>
                    <a:pt x="2515285" y="63876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0432" y="4018895"/>
              <a:ext cx="2265680" cy="1417320"/>
            </a:xfrm>
            <a:custGeom>
              <a:avLst/>
              <a:gdLst/>
              <a:ahLst/>
              <a:cxnLst/>
              <a:rect l="l" t="t" r="r" b="b"/>
              <a:pathLst>
                <a:path w="2265679" h="1417320">
                  <a:moveTo>
                    <a:pt x="0" y="1417319"/>
                  </a:moveTo>
                  <a:lnTo>
                    <a:pt x="502920" y="1064028"/>
                  </a:lnTo>
                </a:path>
                <a:path w="2265679" h="1417320">
                  <a:moveTo>
                    <a:pt x="502920" y="1064028"/>
                  </a:moveTo>
                  <a:lnTo>
                    <a:pt x="1005840" y="802177"/>
                  </a:lnTo>
                </a:path>
                <a:path w="2265679" h="1417320">
                  <a:moveTo>
                    <a:pt x="1005840" y="802177"/>
                  </a:moveTo>
                  <a:lnTo>
                    <a:pt x="2265218" y="0"/>
                  </a:lnTo>
                </a:path>
              </a:pathLst>
            </a:custGeom>
            <a:ln w="28574">
              <a:solidFill>
                <a:srgbClr val="33AA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9280" y="5374177"/>
              <a:ext cx="120534" cy="1246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5020886"/>
              <a:ext cx="120534" cy="1246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20" y="4759035"/>
              <a:ext cx="120534" cy="124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4497" y="3956858"/>
              <a:ext cx="120534" cy="1246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30432" y="3528443"/>
              <a:ext cx="2265680" cy="1866264"/>
            </a:xfrm>
            <a:custGeom>
              <a:avLst/>
              <a:gdLst/>
              <a:ahLst/>
              <a:cxnLst/>
              <a:rect l="l" t="t" r="r" b="b"/>
              <a:pathLst>
                <a:path w="2265679" h="1866264">
                  <a:moveTo>
                    <a:pt x="0" y="1866206"/>
                  </a:moveTo>
                  <a:lnTo>
                    <a:pt x="502920" y="1425631"/>
                  </a:lnTo>
                </a:path>
                <a:path w="2265679" h="1866264">
                  <a:moveTo>
                    <a:pt x="502920" y="1425631"/>
                  </a:moveTo>
                  <a:lnTo>
                    <a:pt x="1005840" y="1047402"/>
                  </a:lnTo>
                </a:path>
                <a:path w="2265679" h="1866264">
                  <a:moveTo>
                    <a:pt x="1005840" y="1047402"/>
                  </a:moveTo>
                  <a:lnTo>
                    <a:pt x="2265218" y="0"/>
                  </a:lnTo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80" y="5332614"/>
              <a:ext cx="120534" cy="124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200" y="4892040"/>
              <a:ext cx="120534" cy="1246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20" y="4513810"/>
              <a:ext cx="120534" cy="1246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4497" y="3466406"/>
              <a:ext cx="120534" cy="12469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Performance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ADB6813D-F1FB-4F90-B0F5-259D684C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object 19"/>
          <p:cNvSpPr txBox="1"/>
          <p:nvPr/>
        </p:nvSpPr>
        <p:spPr>
          <a:xfrm>
            <a:off x="1152765" y="1346710"/>
            <a:ext cx="6898640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640" marR="5080" indent="-917575">
              <a:lnSpc>
                <a:spcPct val="120700"/>
              </a:lnSpc>
              <a:spcBef>
                <a:spcPts val="100"/>
              </a:spcBef>
            </a:pP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Can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process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60M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records/sec </a:t>
            </a:r>
            <a:r>
              <a:rPr sz="2800" spc="-130" dirty="0">
                <a:solidFill>
                  <a:srgbClr val="404040"/>
                </a:solidFill>
                <a:latin typeface="Arial MT"/>
                <a:cs typeface="Arial MT"/>
              </a:rPr>
              <a:t>(6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GB/sec)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on </a:t>
            </a:r>
            <a:r>
              <a:rPr sz="2800" spc="-7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100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nodes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at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sub-second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latency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4635" y="2940250"/>
            <a:ext cx="270510" cy="282067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00" spc="-5" dirty="0">
                <a:latin typeface="Calibri"/>
                <a:cs typeface="Calibri"/>
              </a:rPr>
              <a:t>3</a:t>
            </a:r>
            <a:r>
              <a:rPr sz="1600" dirty="0">
                <a:latin typeface="Calibri"/>
                <a:cs typeface="Calibri"/>
              </a:rPr>
              <a:t>.5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.5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5"/>
              </a:spcBef>
            </a:pPr>
            <a:r>
              <a:rPr sz="1600" spc="-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.5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spc="-5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.5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</a:pPr>
            <a:r>
              <a:rPr sz="1600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8871" y="5742123"/>
            <a:ext cx="116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1819" y="5742123"/>
            <a:ext cx="321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100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62288" y="3235200"/>
            <a:ext cx="273685" cy="224091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b="1" spc="-5" dirty="0">
                <a:latin typeface="Calibri"/>
                <a:cs typeface="Calibri"/>
              </a:rPr>
              <a:t>Cluster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Throughput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(GB/s)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75954" y="5712636"/>
            <a:ext cx="1539240" cy="5721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latin typeface="Calibri"/>
                <a:cs typeface="Calibri"/>
              </a:rPr>
              <a:t>50</a:t>
            </a:r>
            <a:endParaRPr sz="16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34"/>
              </a:spcBef>
            </a:pPr>
            <a:r>
              <a:rPr sz="1600" b="1" dirty="0">
                <a:latin typeface="Calibri"/>
                <a:cs typeface="Calibri"/>
              </a:rPr>
              <a:t>#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Nodes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7295" y="3164701"/>
            <a:ext cx="11880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latin typeface="Calibri"/>
                <a:cs typeface="Calibri"/>
              </a:rPr>
              <a:t>WordCount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88409" y="5010447"/>
            <a:ext cx="272415" cy="444500"/>
            <a:chOff x="7188409" y="5010447"/>
            <a:chExt cx="272415" cy="44450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2696" y="5010447"/>
              <a:ext cx="243840" cy="11585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02696" y="5397153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80757" y="5353087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283" y="0"/>
                  </a:moveTo>
                  <a:lnTo>
                    <a:pt x="0" y="0"/>
                  </a:lnTo>
                  <a:lnTo>
                    <a:pt x="0" y="87283"/>
                  </a:lnTo>
                  <a:lnTo>
                    <a:pt x="87283" y="87283"/>
                  </a:lnTo>
                  <a:lnTo>
                    <a:pt x="87283" y="0"/>
                  </a:lnTo>
                  <a:close/>
                </a:path>
              </a:pathLst>
            </a:custGeom>
            <a:solidFill>
              <a:srgbClr val="1E99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80757" y="5353086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87283" y="0"/>
                  </a:lnTo>
                  <a:lnTo>
                    <a:pt x="87283" y="87284"/>
                  </a:lnTo>
                  <a:lnTo>
                    <a:pt x="0" y="8728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70668" y="4847185"/>
            <a:ext cx="427990" cy="682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48590" indent="-149225">
              <a:lnSpc>
                <a:spcPct val="100000"/>
              </a:lnSpc>
              <a:spcBef>
                <a:spcPts val="765"/>
              </a:spcBef>
              <a:buAutoNum type="arabicPlain"/>
              <a:tabLst>
                <a:tab pos="149225" algn="l"/>
              </a:tabLst>
            </a:pPr>
            <a:r>
              <a:rPr sz="1600" spc="-5" dirty="0">
                <a:latin typeface="Calibri"/>
                <a:cs typeface="Calibri"/>
              </a:rPr>
              <a:t>sec</a:t>
            </a:r>
            <a:endParaRPr sz="1600">
              <a:latin typeface="Calibri"/>
              <a:cs typeface="Calibri"/>
            </a:endParaRPr>
          </a:p>
          <a:p>
            <a:pPr marL="148590" indent="-149225">
              <a:lnSpc>
                <a:spcPct val="100000"/>
              </a:lnSpc>
              <a:spcBef>
                <a:spcPts val="670"/>
              </a:spcBef>
              <a:buAutoNum type="arabicPlain"/>
              <a:tabLst>
                <a:tab pos="149225" algn="l"/>
              </a:tabLst>
            </a:pPr>
            <a:r>
              <a:rPr sz="1600" spc="-5" dirty="0">
                <a:latin typeface="Calibri"/>
                <a:cs typeface="Calibri"/>
              </a:rPr>
              <a:t>sec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20436" y="2938240"/>
            <a:ext cx="3585845" cy="3352800"/>
          </a:xfrm>
          <a:custGeom>
            <a:avLst/>
            <a:gdLst/>
            <a:ahLst/>
            <a:cxnLst/>
            <a:rect l="l" t="t" r="r" b="b"/>
            <a:pathLst>
              <a:path w="3585845" h="3352800">
                <a:moveTo>
                  <a:pt x="0" y="0"/>
                </a:moveTo>
                <a:lnTo>
                  <a:pt x="3585361" y="0"/>
                </a:lnTo>
                <a:lnTo>
                  <a:pt x="3585361" y="3352798"/>
                </a:lnTo>
                <a:lnTo>
                  <a:pt x="0" y="33527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89956" y="2905298"/>
            <a:ext cx="3686810" cy="3470910"/>
            <a:chOff x="689956" y="2905298"/>
            <a:chExt cx="3686810" cy="347091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56" y="2905298"/>
              <a:ext cx="3686694" cy="347056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68330" y="3187621"/>
              <a:ext cx="2589530" cy="2435860"/>
            </a:xfrm>
            <a:custGeom>
              <a:avLst/>
              <a:gdLst/>
              <a:ahLst/>
              <a:cxnLst/>
              <a:rect l="l" t="t" r="r" b="b"/>
              <a:pathLst>
                <a:path w="2589529" h="2435860">
                  <a:moveTo>
                    <a:pt x="0" y="2086493"/>
                  </a:moveTo>
                  <a:lnTo>
                    <a:pt x="2589413" y="2086493"/>
                  </a:lnTo>
                </a:path>
                <a:path w="2589529" h="2435860">
                  <a:moveTo>
                    <a:pt x="0" y="1741515"/>
                  </a:moveTo>
                  <a:lnTo>
                    <a:pt x="2589413" y="1741515"/>
                  </a:lnTo>
                </a:path>
                <a:path w="2589529" h="2435860">
                  <a:moveTo>
                    <a:pt x="0" y="1392381"/>
                  </a:moveTo>
                  <a:lnTo>
                    <a:pt x="2589413" y="1392381"/>
                  </a:lnTo>
                </a:path>
                <a:path w="2589529" h="2435860">
                  <a:moveTo>
                    <a:pt x="0" y="1043246"/>
                  </a:moveTo>
                  <a:lnTo>
                    <a:pt x="2589413" y="1043246"/>
                  </a:lnTo>
                </a:path>
                <a:path w="2589529" h="2435860">
                  <a:moveTo>
                    <a:pt x="0" y="698268"/>
                  </a:moveTo>
                  <a:lnTo>
                    <a:pt x="2589413" y="698268"/>
                  </a:lnTo>
                </a:path>
                <a:path w="2589529" h="2435860">
                  <a:moveTo>
                    <a:pt x="0" y="349133"/>
                  </a:moveTo>
                  <a:lnTo>
                    <a:pt x="2589413" y="349133"/>
                  </a:lnTo>
                </a:path>
                <a:path w="2589529" h="2435860">
                  <a:moveTo>
                    <a:pt x="0" y="0"/>
                  </a:moveTo>
                  <a:lnTo>
                    <a:pt x="2589413" y="0"/>
                  </a:lnTo>
                </a:path>
                <a:path w="2589529" h="2435860">
                  <a:moveTo>
                    <a:pt x="1322" y="2435333"/>
                  </a:moveTo>
                  <a:lnTo>
                    <a:pt x="1323" y="1835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05984" y="3187621"/>
              <a:ext cx="62865" cy="2435860"/>
            </a:xfrm>
            <a:custGeom>
              <a:avLst/>
              <a:gdLst/>
              <a:ahLst/>
              <a:cxnLst/>
              <a:rect l="l" t="t" r="r" b="b"/>
              <a:pathLst>
                <a:path w="62865" h="2435860">
                  <a:moveTo>
                    <a:pt x="0" y="2435333"/>
                  </a:moveTo>
                  <a:lnTo>
                    <a:pt x="62345" y="2435333"/>
                  </a:lnTo>
                </a:path>
                <a:path w="62865" h="2435860">
                  <a:moveTo>
                    <a:pt x="0" y="2086493"/>
                  </a:moveTo>
                  <a:lnTo>
                    <a:pt x="62345" y="2086493"/>
                  </a:lnTo>
                </a:path>
                <a:path w="62865" h="2435860">
                  <a:moveTo>
                    <a:pt x="0" y="1741515"/>
                  </a:moveTo>
                  <a:lnTo>
                    <a:pt x="62345" y="1741515"/>
                  </a:lnTo>
                </a:path>
                <a:path w="62865" h="2435860">
                  <a:moveTo>
                    <a:pt x="0" y="1392381"/>
                  </a:moveTo>
                  <a:lnTo>
                    <a:pt x="62345" y="1392381"/>
                  </a:lnTo>
                </a:path>
                <a:path w="62865" h="2435860">
                  <a:moveTo>
                    <a:pt x="0" y="1043246"/>
                  </a:moveTo>
                  <a:lnTo>
                    <a:pt x="62345" y="1043246"/>
                  </a:lnTo>
                </a:path>
                <a:path w="62865" h="2435860">
                  <a:moveTo>
                    <a:pt x="0" y="698268"/>
                  </a:moveTo>
                  <a:lnTo>
                    <a:pt x="62345" y="698268"/>
                  </a:lnTo>
                </a:path>
                <a:path w="62865" h="2435860">
                  <a:moveTo>
                    <a:pt x="0" y="349133"/>
                  </a:moveTo>
                  <a:lnTo>
                    <a:pt x="62345" y="349133"/>
                  </a:lnTo>
                </a:path>
                <a:path w="62865" h="2435860">
                  <a:moveTo>
                    <a:pt x="0" y="0"/>
                  </a:moveTo>
                  <a:lnTo>
                    <a:pt x="62345" y="0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68330" y="5622956"/>
              <a:ext cx="2591435" cy="62865"/>
            </a:xfrm>
            <a:custGeom>
              <a:avLst/>
              <a:gdLst/>
              <a:ahLst/>
              <a:cxnLst/>
              <a:rect l="l" t="t" r="r" b="b"/>
              <a:pathLst>
                <a:path w="2591435" h="62864">
                  <a:moveTo>
                    <a:pt x="1322" y="0"/>
                  </a:moveTo>
                  <a:lnTo>
                    <a:pt x="2591258" y="0"/>
                  </a:lnTo>
                </a:path>
                <a:path w="2591435" h="62864">
                  <a:moveTo>
                    <a:pt x="0" y="295"/>
                  </a:moveTo>
                  <a:lnTo>
                    <a:pt x="0" y="62639"/>
                  </a:lnTo>
                </a:path>
                <a:path w="2591435" h="62864">
                  <a:moveTo>
                    <a:pt x="1296784" y="295"/>
                  </a:moveTo>
                  <a:lnTo>
                    <a:pt x="1296784" y="62639"/>
                  </a:lnTo>
                </a:path>
                <a:path w="2591435" h="62864">
                  <a:moveTo>
                    <a:pt x="2589413" y="295"/>
                  </a:moveTo>
                  <a:lnTo>
                    <a:pt x="2589413" y="62639"/>
                  </a:lnTo>
                </a:path>
              </a:pathLst>
            </a:custGeom>
            <a:ln w="12699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30180" y="3536756"/>
              <a:ext cx="2327910" cy="1860550"/>
            </a:xfrm>
            <a:custGeom>
              <a:avLst/>
              <a:gdLst/>
              <a:ahLst/>
              <a:cxnLst/>
              <a:rect l="l" t="t" r="r" b="b"/>
              <a:pathLst>
                <a:path w="2327910" h="1860550">
                  <a:moveTo>
                    <a:pt x="0" y="1860231"/>
                  </a:moveTo>
                  <a:lnTo>
                    <a:pt x="515388" y="1429788"/>
                  </a:lnTo>
                </a:path>
                <a:path w="2327910" h="1860550">
                  <a:moveTo>
                    <a:pt x="515388" y="1429788"/>
                  </a:moveTo>
                  <a:lnTo>
                    <a:pt x="1034933" y="1026621"/>
                  </a:lnTo>
                </a:path>
                <a:path w="2327910" h="1860550">
                  <a:moveTo>
                    <a:pt x="1034933" y="1026621"/>
                  </a:moveTo>
                  <a:lnTo>
                    <a:pt x="2327562" y="0"/>
                  </a:lnTo>
                </a:path>
              </a:pathLst>
            </a:custGeom>
            <a:ln w="28574">
              <a:solidFill>
                <a:srgbClr val="33AA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105" y="5336771"/>
              <a:ext cx="120534" cy="124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6494" y="4904509"/>
              <a:ext cx="120534" cy="124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6039" y="4501341"/>
              <a:ext cx="120534" cy="124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8668" y="3474720"/>
              <a:ext cx="120534" cy="12469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30180" y="3328937"/>
              <a:ext cx="2327910" cy="2057400"/>
            </a:xfrm>
            <a:custGeom>
              <a:avLst/>
              <a:gdLst/>
              <a:ahLst/>
              <a:cxnLst/>
              <a:rect l="l" t="t" r="r" b="b"/>
              <a:pathLst>
                <a:path w="2327910" h="2057400">
                  <a:moveTo>
                    <a:pt x="0" y="2057400"/>
                  </a:moveTo>
                  <a:lnTo>
                    <a:pt x="515388" y="1583575"/>
                  </a:lnTo>
                </a:path>
                <a:path w="2327910" h="2057400">
                  <a:moveTo>
                    <a:pt x="515388" y="1583575"/>
                  </a:moveTo>
                  <a:lnTo>
                    <a:pt x="1034933" y="1147157"/>
                  </a:lnTo>
                </a:path>
                <a:path w="2327910" h="2057400">
                  <a:moveTo>
                    <a:pt x="1034933" y="1147157"/>
                  </a:moveTo>
                  <a:lnTo>
                    <a:pt x="2327562" y="0"/>
                  </a:lnTo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105" y="5324301"/>
              <a:ext cx="120534" cy="124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6494" y="4850475"/>
              <a:ext cx="120534" cy="124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6039" y="4414058"/>
              <a:ext cx="120534" cy="124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8668" y="3266901"/>
              <a:ext cx="120534" cy="12469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78207" y="2951035"/>
            <a:ext cx="116205" cy="280670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15"/>
              </a:spcBef>
            </a:pPr>
            <a:r>
              <a:rPr sz="1600" dirty="0"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1600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r>
              <a:rPr sz="1600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18158" y="5739202"/>
            <a:ext cx="116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05106" y="5739202"/>
            <a:ext cx="321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100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6011" y="3228319"/>
            <a:ext cx="273685" cy="235013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b="1" spc="-5" dirty="0">
                <a:latin typeface="Calibri"/>
                <a:cs typeface="Calibri"/>
              </a:rPr>
              <a:t>Cluster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Thhroughput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(GB/s)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01630" y="5706794"/>
            <a:ext cx="1539240" cy="57848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355"/>
              </a:spcBef>
            </a:pPr>
            <a:r>
              <a:rPr sz="1600" dirty="0">
                <a:latin typeface="Calibri"/>
                <a:cs typeface="Calibri"/>
              </a:rPr>
              <a:t>50</a:t>
            </a:r>
            <a:endParaRPr sz="16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latin typeface="Calibri"/>
                <a:cs typeface="Calibri"/>
              </a:rPr>
              <a:t>#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Nodes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82619" y="3204739"/>
            <a:ext cx="50863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900" b="1" spc="10" dirty="0">
                <a:latin typeface="Calibri"/>
                <a:cs typeface="Calibri"/>
              </a:rPr>
              <a:t>Grep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24206" y="4985508"/>
            <a:ext cx="243840" cy="461009"/>
            <a:chOff x="3224206" y="4985508"/>
            <a:chExt cx="243840" cy="461009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4206" y="4985508"/>
              <a:ext cx="243840" cy="11585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24206" y="5388283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1038" y="5344774"/>
              <a:ext cx="89535" cy="87630"/>
            </a:xfrm>
            <a:custGeom>
              <a:avLst/>
              <a:gdLst/>
              <a:ahLst/>
              <a:cxnLst/>
              <a:rect l="l" t="t" r="r" b="b"/>
              <a:pathLst>
                <a:path w="89535" h="87629">
                  <a:moveTo>
                    <a:pt x="89537" y="0"/>
                  </a:moveTo>
                  <a:lnTo>
                    <a:pt x="0" y="0"/>
                  </a:lnTo>
                  <a:lnTo>
                    <a:pt x="0" y="87283"/>
                  </a:lnTo>
                  <a:lnTo>
                    <a:pt x="89537" y="87283"/>
                  </a:lnTo>
                  <a:lnTo>
                    <a:pt x="89537" y="0"/>
                  </a:lnTo>
                  <a:close/>
                </a:path>
              </a:pathLst>
            </a:custGeom>
            <a:solidFill>
              <a:srgbClr val="1E99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1039" y="5344774"/>
              <a:ext cx="89535" cy="87630"/>
            </a:xfrm>
            <a:custGeom>
              <a:avLst/>
              <a:gdLst/>
              <a:ahLst/>
              <a:cxnLst/>
              <a:rect l="l" t="t" r="r" b="b"/>
              <a:pathLst>
                <a:path w="89535" h="87629">
                  <a:moveTo>
                    <a:pt x="0" y="0"/>
                  </a:moveTo>
                  <a:lnTo>
                    <a:pt x="89537" y="0"/>
                  </a:lnTo>
                  <a:lnTo>
                    <a:pt x="89537" y="87282"/>
                  </a:lnTo>
                  <a:lnTo>
                    <a:pt x="0" y="8728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492175" y="4807797"/>
            <a:ext cx="427990" cy="71310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48590" indent="-149225">
              <a:lnSpc>
                <a:spcPct val="100000"/>
              </a:lnSpc>
              <a:spcBef>
                <a:spcPts val="885"/>
              </a:spcBef>
              <a:buAutoNum type="arabicPlain"/>
              <a:tabLst>
                <a:tab pos="149225" algn="l"/>
              </a:tabLst>
            </a:pPr>
            <a:r>
              <a:rPr sz="1600" spc="-5" dirty="0">
                <a:latin typeface="Calibri"/>
                <a:cs typeface="Calibri"/>
              </a:rPr>
              <a:t>sec</a:t>
            </a:r>
            <a:endParaRPr sz="1600">
              <a:latin typeface="Calibri"/>
              <a:cs typeface="Calibri"/>
            </a:endParaRPr>
          </a:p>
          <a:p>
            <a:pPr marL="148590" indent="-149225">
              <a:lnSpc>
                <a:spcPct val="100000"/>
              </a:lnSpc>
              <a:spcBef>
                <a:spcPts val="790"/>
              </a:spcBef>
              <a:buAutoNum type="arabicPlain"/>
              <a:tabLst>
                <a:tab pos="149225" algn="l"/>
              </a:tabLst>
            </a:pPr>
            <a:r>
              <a:rPr sz="1600" spc="-5" dirty="0">
                <a:latin typeface="Calibri"/>
                <a:cs typeface="Calibri"/>
              </a:rPr>
              <a:t>sec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85800" y="2901142"/>
            <a:ext cx="3695065" cy="3479165"/>
            <a:chOff x="685800" y="2901142"/>
            <a:chExt cx="3695065" cy="3479165"/>
          </a:xfrm>
        </p:grpSpPr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800" y="2901142"/>
              <a:ext cx="3695006" cy="34788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19936" y="2938240"/>
              <a:ext cx="3571875" cy="3352800"/>
            </a:xfrm>
            <a:custGeom>
              <a:avLst/>
              <a:gdLst/>
              <a:ahLst/>
              <a:cxnLst/>
              <a:rect l="l" t="t" r="r" b="b"/>
              <a:pathLst>
                <a:path w="3571875" h="3352800">
                  <a:moveTo>
                    <a:pt x="0" y="0"/>
                  </a:moveTo>
                  <a:lnTo>
                    <a:pt x="3571873" y="0"/>
                  </a:lnTo>
                  <a:lnTo>
                    <a:pt x="3571873" y="3352798"/>
                  </a:lnTo>
                  <a:lnTo>
                    <a:pt x="0" y="33527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Fault-tolerance</a:t>
            </a:r>
          </a:p>
        </p:txBody>
      </p:sp>
      <p:sp>
        <p:nvSpPr>
          <p:cNvPr id="108" name="Content Placeholder 107">
            <a:extLst>
              <a:ext uri="{FF2B5EF4-FFF2-40B4-BE49-F238E27FC236}">
                <a16:creationId xmlns:a16="http://schemas.microsoft.com/office/drawing/2014/main" id="{8D9FF01F-33CD-445C-99BD-B1D4394C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622299" y="1435101"/>
            <a:ext cx="3624579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04800" marR="5080" indent="-292100">
              <a:lnSpc>
                <a:spcPct val="99000"/>
              </a:lnSpc>
              <a:spcBef>
                <a:spcPts val="125"/>
              </a:spcBef>
              <a:buClr>
                <a:srgbClr val="1D86CD"/>
              </a:buClr>
              <a:buFont typeface="Lucida Sans Unicode"/>
              <a:buChar char="&gt;"/>
              <a:tabLst>
                <a:tab pos="303530" algn="l"/>
              </a:tabLst>
            </a:pP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Batches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input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are </a:t>
            </a:r>
            <a:r>
              <a:rPr sz="2400" spc="-6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replicated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memory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for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fault-tolerance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99" y="3080511"/>
            <a:ext cx="3835400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100">
              <a:lnSpc>
                <a:spcPct val="99700"/>
              </a:lnSpc>
              <a:spcBef>
                <a:spcPts val="105"/>
              </a:spcBef>
              <a:buClr>
                <a:srgbClr val="1D86CD"/>
              </a:buClr>
              <a:buFont typeface="Lucida Sans Unicode"/>
              <a:buChar char="&gt;"/>
              <a:tabLst>
                <a:tab pos="303530" algn="l"/>
              </a:tabLst>
            </a:pP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lost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due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worker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failure,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can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be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recomputed </a:t>
            </a:r>
            <a:r>
              <a:rPr sz="2400" spc="-6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replicated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input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36869" y="1638300"/>
            <a:ext cx="1607185" cy="952500"/>
          </a:xfrm>
          <a:custGeom>
            <a:avLst/>
            <a:gdLst/>
            <a:ahLst/>
            <a:cxnLst/>
            <a:rect l="l" t="t" r="r" b="b"/>
            <a:pathLst>
              <a:path w="1607184" h="952500">
                <a:moveTo>
                  <a:pt x="206903" y="158753"/>
                </a:moveTo>
                <a:lnTo>
                  <a:pt x="214996" y="108574"/>
                </a:lnTo>
                <a:lnTo>
                  <a:pt x="237533" y="64995"/>
                </a:lnTo>
                <a:lnTo>
                  <a:pt x="271899" y="30630"/>
                </a:lnTo>
                <a:lnTo>
                  <a:pt x="315478" y="8093"/>
                </a:lnTo>
                <a:lnTo>
                  <a:pt x="365656" y="0"/>
                </a:lnTo>
                <a:lnTo>
                  <a:pt x="440266" y="0"/>
                </a:lnTo>
                <a:lnTo>
                  <a:pt x="790309" y="0"/>
                </a:lnTo>
                <a:lnTo>
                  <a:pt x="1448325" y="0"/>
                </a:lnTo>
                <a:lnTo>
                  <a:pt x="1498503" y="8093"/>
                </a:lnTo>
                <a:lnTo>
                  <a:pt x="1542082" y="30630"/>
                </a:lnTo>
                <a:lnTo>
                  <a:pt x="1576448" y="64995"/>
                </a:lnTo>
                <a:lnTo>
                  <a:pt x="1598985" y="108574"/>
                </a:lnTo>
                <a:lnTo>
                  <a:pt x="1607078" y="158753"/>
                </a:lnTo>
                <a:lnTo>
                  <a:pt x="1607078" y="396875"/>
                </a:lnTo>
                <a:lnTo>
                  <a:pt x="1607078" y="793746"/>
                </a:lnTo>
                <a:lnTo>
                  <a:pt x="1598985" y="843925"/>
                </a:lnTo>
                <a:lnTo>
                  <a:pt x="1576448" y="887504"/>
                </a:lnTo>
                <a:lnTo>
                  <a:pt x="1542082" y="921869"/>
                </a:lnTo>
                <a:lnTo>
                  <a:pt x="1498503" y="944406"/>
                </a:lnTo>
                <a:lnTo>
                  <a:pt x="1448325" y="952499"/>
                </a:lnTo>
                <a:lnTo>
                  <a:pt x="790309" y="952499"/>
                </a:lnTo>
                <a:lnTo>
                  <a:pt x="440266" y="952499"/>
                </a:lnTo>
                <a:lnTo>
                  <a:pt x="365656" y="952499"/>
                </a:lnTo>
                <a:lnTo>
                  <a:pt x="315478" y="944406"/>
                </a:lnTo>
                <a:lnTo>
                  <a:pt x="271899" y="921869"/>
                </a:lnTo>
                <a:lnTo>
                  <a:pt x="237533" y="887504"/>
                </a:lnTo>
                <a:lnTo>
                  <a:pt x="214996" y="843925"/>
                </a:lnTo>
                <a:lnTo>
                  <a:pt x="206903" y="793746"/>
                </a:lnTo>
                <a:lnTo>
                  <a:pt x="206903" y="396875"/>
                </a:lnTo>
                <a:lnTo>
                  <a:pt x="0" y="298655"/>
                </a:lnTo>
                <a:lnTo>
                  <a:pt x="206903" y="158749"/>
                </a:lnTo>
                <a:close/>
              </a:path>
            </a:pathLst>
          </a:custGeom>
          <a:ln w="28574">
            <a:solidFill>
              <a:srgbClr val="EEA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8505" y="1713231"/>
            <a:ext cx="975994" cy="792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3495" algn="just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latin typeface="Calibri"/>
                <a:cs typeface="Calibri"/>
              </a:rPr>
              <a:t>input data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replicated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memory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55256" y="2149475"/>
            <a:ext cx="1685289" cy="2988945"/>
            <a:chOff x="5455256" y="2149475"/>
            <a:chExt cx="1685289" cy="29889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256" y="2169265"/>
              <a:ext cx="453680" cy="5541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353" y="2149475"/>
              <a:ext cx="555527" cy="5937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3720" y="2149475"/>
              <a:ext cx="555527" cy="5937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1077" y="2149475"/>
              <a:ext cx="555527" cy="593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816" y="4563240"/>
              <a:ext cx="453598" cy="5547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0008" y="4543426"/>
              <a:ext cx="555426" cy="5944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7083" y="4543426"/>
              <a:ext cx="555425" cy="5944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4751" y="4543426"/>
              <a:ext cx="555425" cy="5944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39528" y="3000375"/>
            <a:ext cx="7169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ﬂatMap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36523" y="1650076"/>
            <a:ext cx="3322320" cy="3720465"/>
            <a:chOff x="5436523" y="1650076"/>
            <a:chExt cx="3322320" cy="3720465"/>
          </a:xfrm>
        </p:grpSpPr>
        <p:sp>
          <p:nvSpPr>
            <p:cNvPr id="18" name="object 18"/>
            <p:cNvSpPr/>
            <p:nvPr/>
          </p:nvSpPr>
          <p:spPr>
            <a:xfrm>
              <a:off x="6205874" y="2041525"/>
              <a:ext cx="24130" cy="2118995"/>
            </a:xfrm>
            <a:custGeom>
              <a:avLst/>
              <a:gdLst/>
              <a:ahLst/>
              <a:cxnLst/>
              <a:rect l="l" t="t" r="r" b="b"/>
              <a:pathLst>
                <a:path w="24129" h="2118995">
                  <a:moveTo>
                    <a:pt x="24071" y="0"/>
                  </a:moveTo>
                  <a:lnTo>
                    <a:pt x="0" y="2118722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0524" y="4057639"/>
              <a:ext cx="132637" cy="1309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523" y="1650076"/>
              <a:ext cx="286789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398" y="1676401"/>
              <a:ext cx="185738" cy="266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86398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9" y="1650076"/>
              <a:ext cx="286789" cy="365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2137" y="1676401"/>
              <a:ext cx="185737" cy="2667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72137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6439" y="1650076"/>
              <a:ext cx="286789" cy="3657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7873" y="1676401"/>
              <a:ext cx="185738" cy="2667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57873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3475" y="1650076"/>
              <a:ext cx="286789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612" y="1676401"/>
              <a:ext cx="185737" cy="2667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43612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0512" y="1650076"/>
              <a:ext cx="286789" cy="3657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9348" y="1676401"/>
              <a:ext cx="185738" cy="2667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29348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3392" y="1650076"/>
              <a:ext cx="286789" cy="3657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5087" y="1676401"/>
              <a:ext cx="185737" cy="2667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15087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0428" y="1650076"/>
              <a:ext cx="286789" cy="3657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0824" y="1676401"/>
              <a:ext cx="185738" cy="2667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600823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7465" y="1650076"/>
              <a:ext cx="286789" cy="3657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6561" y="1676401"/>
              <a:ext cx="185738" cy="2667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786560" y="1676401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77839" y="1878676"/>
              <a:ext cx="286789" cy="3657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9273" y="1905000"/>
              <a:ext cx="185738" cy="2667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29273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4875" y="1878676"/>
              <a:ext cx="286789" cy="3657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5012" y="1905000"/>
              <a:ext cx="185737" cy="2667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15012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1912" y="1878676"/>
              <a:ext cx="286789" cy="3657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0748" y="1905000"/>
              <a:ext cx="185738" cy="2667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00748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4792" y="1878676"/>
              <a:ext cx="286789" cy="3657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6487" y="1905000"/>
              <a:ext cx="185737" cy="2667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86487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1828" y="1878676"/>
              <a:ext cx="286789" cy="3657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2223" y="1905000"/>
              <a:ext cx="185738" cy="2667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372223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8865" y="1878676"/>
              <a:ext cx="286789" cy="3657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7962" y="1905000"/>
              <a:ext cx="185738" cy="2667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557962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91745" y="1878676"/>
              <a:ext cx="286789" cy="3657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3698" y="1905000"/>
              <a:ext cx="185738" cy="2667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743698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8782" y="1878676"/>
              <a:ext cx="286789" cy="3657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29436" y="1905000"/>
              <a:ext cx="185738" cy="2667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929435" y="1905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A9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05945" y="5000104"/>
              <a:ext cx="274320" cy="3699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57898" y="5029200"/>
              <a:ext cx="171450" cy="2667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057898" y="5029200"/>
              <a:ext cx="171450" cy="266700"/>
            </a:xfrm>
            <a:custGeom>
              <a:avLst/>
              <a:gdLst/>
              <a:ahLst/>
              <a:cxnLst/>
              <a:rect l="l" t="t" r="r" b="b"/>
              <a:pathLst>
                <a:path w="171450" h="266700">
                  <a:moveTo>
                    <a:pt x="0" y="0"/>
                  </a:moveTo>
                  <a:lnTo>
                    <a:pt x="171449" y="0"/>
                  </a:lnTo>
                  <a:lnTo>
                    <a:pt x="171449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112" y="5000104"/>
              <a:ext cx="270163" cy="3699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57948" y="5029200"/>
              <a:ext cx="171450" cy="2667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457948" y="5029200"/>
              <a:ext cx="171450" cy="266700"/>
            </a:xfrm>
            <a:custGeom>
              <a:avLst/>
              <a:gdLst/>
              <a:ahLst/>
              <a:cxnLst/>
              <a:rect l="l" t="t" r="r" b="b"/>
              <a:pathLst>
                <a:path w="171450" h="266700">
                  <a:moveTo>
                    <a:pt x="0" y="0"/>
                  </a:moveTo>
                  <a:lnTo>
                    <a:pt x="171450" y="0"/>
                  </a:lnTo>
                  <a:lnTo>
                    <a:pt x="171450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523" y="4164675"/>
              <a:ext cx="286789" cy="36576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8" y="4191000"/>
              <a:ext cx="185738" cy="2667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486398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9" y="4164675"/>
              <a:ext cx="286789" cy="3657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72136" y="4191000"/>
              <a:ext cx="185737" cy="26670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672135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6439" y="4164675"/>
              <a:ext cx="286789" cy="3657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57873" y="4191000"/>
              <a:ext cx="185738" cy="2667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857873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3476" y="4164675"/>
              <a:ext cx="286789" cy="36576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43610" y="4191000"/>
              <a:ext cx="185737" cy="26670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043610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0512" y="4164675"/>
              <a:ext cx="286789" cy="36576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29348" y="4191000"/>
              <a:ext cx="185738" cy="2667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229348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7" y="0"/>
                  </a:lnTo>
                  <a:lnTo>
                    <a:pt x="185737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3392" y="4164675"/>
              <a:ext cx="286789" cy="36576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15085" y="4191000"/>
              <a:ext cx="185737" cy="26670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415086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0428" y="4164675"/>
              <a:ext cx="286789" cy="36576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00824" y="4191000"/>
              <a:ext cx="185738" cy="2667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600823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7464" y="4164675"/>
              <a:ext cx="286789" cy="3657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6561" y="4191000"/>
              <a:ext cx="185737" cy="26670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786561" y="4191000"/>
              <a:ext cx="186055" cy="266700"/>
            </a:xfrm>
            <a:custGeom>
              <a:avLst/>
              <a:gdLst/>
              <a:ahLst/>
              <a:cxnLst/>
              <a:rect l="l" t="t" r="r" b="b"/>
              <a:pathLst>
                <a:path w="186054" h="266700">
                  <a:moveTo>
                    <a:pt x="0" y="0"/>
                  </a:moveTo>
                  <a:lnTo>
                    <a:pt x="185738" y="0"/>
                  </a:lnTo>
                  <a:lnTo>
                    <a:pt x="185738" y="266699"/>
                  </a:lnTo>
                  <a:lnTo>
                    <a:pt x="0" y="266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59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076465" y="2171700"/>
              <a:ext cx="760730" cy="2345055"/>
            </a:xfrm>
            <a:custGeom>
              <a:avLst/>
              <a:gdLst/>
              <a:ahLst/>
              <a:cxnLst/>
              <a:rect l="l" t="t" r="r" b="b"/>
              <a:pathLst>
                <a:path w="760729" h="2345054">
                  <a:moveTo>
                    <a:pt x="760101" y="0"/>
                  </a:moveTo>
                  <a:lnTo>
                    <a:pt x="0" y="2344751"/>
                  </a:lnTo>
                </a:path>
              </a:pathLst>
            </a:custGeom>
            <a:ln w="28574">
              <a:solidFill>
                <a:srgbClr val="C42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39691" y="4403844"/>
              <a:ext cx="126690" cy="13958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471281" y="2171700"/>
              <a:ext cx="551180" cy="2344420"/>
            </a:xfrm>
            <a:custGeom>
              <a:avLst/>
              <a:gdLst/>
              <a:ahLst/>
              <a:cxnLst/>
              <a:rect l="l" t="t" r="r" b="b"/>
              <a:pathLst>
                <a:path w="551179" h="2344420">
                  <a:moveTo>
                    <a:pt x="551022" y="0"/>
                  </a:moveTo>
                  <a:lnTo>
                    <a:pt x="0" y="2344122"/>
                  </a:lnTo>
                </a:path>
              </a:pathLst>
            </a:custGeom>
            <a:ln w="28574">
              <a:solidFill>
                <a:srgbClr val="C42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26246" y="4404958"/>
              <a:ext cx="129127" cy="13846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005680" y="4267200"/>
              <a:ext cx="1738630" cy="952500"/>
            </a:xfrm>
            <a:custGeom>
              <a:avLst/>
              <a:gdLst/>
              <a:ahLst/>
              <a:cxnLst/>
              <a:rect l="l" t="t" r="r" b="b"/>
              <a:pathLst>
                <a:path w="1738629" h="952500">
                  <a:moveTo>
                    <a:pt x="1579515" y="0"/>
                  </a:moveTo>
                  <a:lnTo>
                    <a:pt x="382546" y="0"/>
                  </a:lnTo>
                  <a:lnTo>
                    <a:pt x="332368" y="8093"/>
                  </a:lnTo>
                  <a:lnTo>
                    <a:pt x="288789" y="30629"/>
                  </a:lnTo>
                  <a:lnTo>
                    <a:pt x="254423" y="64995"/>
                  </a:lnTo>
                  <a:lnTo>
                    <a:pt x="231886" y="108574"/>
                  </a:lnTo>
                  <a:lnTo>
                    <a:pt x="223793" y="158752"/>
                  </a:lnTo>
                  <a:lnTo>
                    <a:pt x="0" y="298655"/>
                  </a:lnTo>
                  <a:lnTo>
                    <a:pt x="223793" y="396875"/>
                  </a:lnTo>
                  <a:lnTo>
                    <a:pt x="223793" y="793747"/>
                  </a:lnTo>
                  <a:lnTo>
                    <a:pt x="231886" y="843925"/>
                  </a:lnTo>
                  <a:lnTo>
                    <a:pt x="254423" y="887504"/>
                  </a:lnTo>
                  <a:lnTo>
                    <a:pt x="288789" y="921869"/>
                  </a:lnTo>
                  <a:lnTo>
                    <a:pt x="332368" y="944406"/>
                  </a:lnTo>
                  <a:lnTo>
                    <a:pt x="382546" y="952500"/>
                  </a:lnTo>
                  <a:lnTo>
                    <a:pt x="1579515" y="952500"/>
                  </a:lnTo>
                  <a:lnTo>
                    <a:pt x="1629693" y="944406"/>
                  </a:lnTo>
                  <a:lnTo>
                    <a:pt x="1673272" y="921869"/>
                  </a:lnTo>
                  <a:lnTo>
                    <a:pt x="1707638" y="887504"/>
                  </a:lnTo>
                  <a:lnTo>
                    <a:pt x="1730174" y="843925"/>
                  </a:lnTo>
                  <a:lnTo>
                    <a:pt x="1738268" y="793747"/>
                  </a:lnTo>
                  <a:lnTo>
                    <a:pt x="1738267" y="158750"/>
                  </a:lnTo>
                  <a:lnTo>
                    <a:pt x="1730174" y="108574"/>
                  </a:lnTo>
                  <a:lnTo>
                    <a:pt x="1707638" y="64995"/>
                  </a:lnTo>
                  <a:lnTo>
                    <a:pt x="1673272" y="30629"/>
                  </a:lnTo>
                  <a:lnTo>
                    <a:pt x="1629693" y="8093"/>
                  </a:lnTo>
                  <a:lnTo>
                    <a:pt x="1579515" y="0"/>
                  </a:lnTo>
                  <a:close/>
                </a:path>
                <a:path w="1738629" h="952500">
                  <a:moveTo>
                    <a:pt x="223793" y="158750"/>
                  </a:move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05679" y="4267200"/>
              <a:ext cx="1738630" cy="952500"/>
            </a:xfrm>
            <a:custGeom>
              <a:avLst/>
              <a:gdLst/>
              <a:ahLst/>
              <a:cxnLst/>
              <a:rect l="l" t="t" r="r" b="b"/>
              <a:pathLst>
                <a:path w="1738629" h="952500">
                  <a:moveTo>
                    <a:pt x="223794" y="158752"/>
                  </a:moveTo>
                  <a:lnTo>
                    <a:pt x="231887" y="108574"/>
                  </a:lnTo>
                  <a:lnTo>
                    <a:pt x="254424" y="64995"/>
                  </a:lnTo>
                  <a:lnTo>
                    <a:pt x="288789" y="30630"/>
                  </a:lnTo>
                  <a:lnTo>
                    <a:pt x="332368" y="8093"/>
                  </a:lnTo>
                  <a:lnTo>
                    <a:pt x="382547" y="0"/>
                  </a:lnTo>
                  <a:lnTo>
                    <a:pt x="476207" y="0"/>
                  </a:lnTo>
                  <a:lnTo>
                    <a:pt x="854825" y="0"/>
                  </a:lnTo>
                  <a:lnTo>
                    <a:pt x="1579515" y="0"/>
                  </a:lnTo>
                  <a:lnTo>
                    <a:pt x="1629694" y="8093"/>
                  </a:lnTo>
                  <a:lnTo>
                    <a:pt x="1673273" y="30630"/>
                  </a:lnTo>
                  <a:lnTo>
                    <a:pt x="1707638" y="64995"/>
                  </a:lnTo>
                  <a:lnTo>
                    <a:pt x="1730175" y="108574"/>
                  </a:lnTo>
                  <a:lnTo>
                    <a:pt x="1738268" y="158752"/>
                  </a:lnTo>
                  <a:lnTo>
                    <a:pt x="1738268" y="396874"/>
                  </a:lnTo>
                  <a:lnTo>
                    <a:pt x="1738268" y="793746"/>
                  </a:lnTo>
                  <a:lnTo>
                    <a:pt x="1730175" y="843924"/>
                  </a:lnTo>
                  <a:lnTo>
                    <a:pt x="1707638" y="887504"/>
                  </a:lnTo>
                  <a:lnTo>
                    <a:pt x="1673273" y="921869"/>
                  </a:lnTo>
                  <a:lnTo>
                    <a:pt x="1629694" y="944406"/>
                  </a:lnTo>
                  <a:lnTo>
                    <a:pt x="1579515" y="952499"/>
                  </a:lnTo>
                  <a:lnTo>
                    <a:pt x="854825" y="952499"/>
                  </a:lnTo>
                  <a:lnTo>
                    <a:pt x="476207" y="952499"/>
                  </a:lnTo>
                  <a:lnTo>
                    <a:pt x="382547" y="952499"/>
                  </a:lnTo>
                  <a:lnTo>
                    <a:pt x="332368" y="944406"/>
                  </a:lnTo>
                  <a:lnTo>
                    <a:pt x="288789" y="921869"/>
                  </a:lnTo>
                  <a:lnTo>
                    <a:pt x="254424" y="887504"/>
                  </a:lnTo>
                  <a:lnTo>
                    <a:pt x="231887" y="843924"/>
                  </a:lnTo>
                  <a:lnTo>
                    <a:pt x="223794" y="793746"/>
                  </a:lnTo>
                  <a:lnTo>
                    <a:pt x="223794" y="396874"/>
                  </a:lnTo>
                  <a:lnTo>
                    <a:pt x="0" y="298656"/>
                  </a:lnTo>
                  <a:lnTo>
                    <a:pt x="223794" y="158749"/>
                  </a:lnTo>
                  <a:close/>
                </a:path>
              </a:pathLst>
            </a:custGeom>
            <a:ln w="28574">
              <a:solidFill>
                <a:srgbClr val="EEA5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298632" y="4342129"/>
            <a:ext cx="1382395" cy="792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-635" algn="ctr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latin typeface="Calibri"/>
                <a:cs typeface="Calibri"/>
              </a:rPr>
              <a:t>lost partitions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recomputed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other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workers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616736" y="1492402"/>
            <a:ext cx="65913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6364" marR="5080" indent="-11430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eets  RDD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533522" y="3892702"/>
            <a:ext cx="88265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8125" marR="5080" indent="-22606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Calibri"/>
                <a:cs typeface="Calibri"/>
              </a:rPr>
              <a:t>hashTa</a:t>
            </a:r>
            <a:r>
              <a:rPr sz="1800" spc="-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s  RDD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47377" y="4820895"/>
            <a:ext cx="3931920" cy="1115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2565" marR="5080" indent="-190500">
              <a:lnSpc>
                <a:spcPct val="99000"/>
              </a:lnSpc>
              <a:spcBef>
                <a:spcPts val="125"/>
              </a:spcBef>
            </a:pPr>
            <a:r>
              <a:rPr sz="2400" spc="-70" dirty="0">
                <a:solidFill>
                  <a:srgbClr val="1D86CD"/>
                </a:solidFill>
                <a:latin typeface="Lucida Sans Unicode"/>
                <a:cs typeface="Lucida Sans Unicode"/>
              </a:rPr>
              <a:t>&gt;</a:t>
            </a:r>
            <a:r>
              <a:rPr sz="2400" spc="-70" dirty="0">
                <a:solidFill>
                  <a:srgbClr val="0C0F20"/>
                </a:solidFill>
                <a:latin typeface="Arial MT"/>
                <a:cs typeface="Arial MT"/>
              </a:rPr>
              <a:t>All</a:t>
            </a:r>
            <a:r>
              <a:rPr sz="2400" spc="-15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0C0F20"/>
                </a:solidFill>
                <a:latin typeface="Arial MT"/>
                <a:cs typeface="Arial MT"/>
              </a:rPr>
              <a:t>transformations</a:t>
            </a:r>
            <a:r>
              <a:rPr sz="2400" spc="-15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0C0F20"/>
                </a:solidFill>
                <a:latin typeface="Arial MT"/>
                <a:cs typeface="Arial MT"/>
              </a:rPr>
              <a:t>are</a:t>
            </a:r>
            <a:r>
              <a:rPr sz="2400" spc="-15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0C0F20"/>
                </a:solidFill>
                <a:latin typeface="Arial MT"/>
                <a:cs typeface="Arial MT"/>
              </a:rPr>
              <a:t>fault- </a:t>
            </a:r>
            <a:r>
              <a:rPr sz="2400" spc="-650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0C0F20"/>
                </a:solidFill>
                <a:latin typeface="Arial MT"/>
                <a:cs typeface="Arial MT"/>
              </a:rPr>
              <a:t>tolerant,</a:t>
            </a:r>
            <a:r>
              <a:rPr sz="2400" spc="-15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0C0F20"/>
                </a:solidFill>
                <a:latin typeface="Arial MT"/>
                <a:cs typeface="Arial MT"/>
              </a:rPr>
              <a:t>and</a:t>
            </a:r>
            <a:r>
              <a:rPr sz="2400" spc="-15" dirty="0">
                <a:solidFill>
                  <a:srgbClr val="0C0F20"/>
                </a:solidFill>
                <a:latin typeface="Arial MT"/>
                <a:cs typeface="Arial MT"/>
              </a:rPr>
              <a:t> </a:t>
            </a:r>
            <a:r>
              <a:rPr sz="2400" i="1" spc="-30" dirty="0">
                <a:solidFill>
                  <a:srgbClr val="0D132B"/>
                </a:solidFill>
                <a:latin typeface="Arial"/>
                <a:cs typeface="Arial"/>
              </a:rPr>
              <a:t>exactly-once </a:t>
            </a:r>
            <a:r>
              <a:rPr sz="2400" i="1" spc="-25" dirty="0">
                <a:solidFill>
                  <a:srgbClr val="0D132B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C0F20"/>
                </a:solidFill>
                <a:latin typeface="Arial MT"/>
                <a:cs typeface="Arial MT"/>
              </a:rPr>
              <a:t>transformations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Input</a:t>
            </a:r>
            <a:r>
              <a:rPr spc="-70" dirty="0"/>
              <a:t> </a:t>
            </a:r>
            <a:r>
              <a:rPr spc="-65" dirty="0"/>
              <a:t>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95A08-5A0C-431B-AAD5-CEFA55AD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599" y="1331978"/>
            <a:ext cx="7780020" cy="393382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02895" indent="-290830">
              <a:lnSpc>
                <a:spcPct val="100000"/>
              </a:lnSpc>
              <a:spcBef>
                <a:spcPts val="910"/>
              </a:spcBef>
              <a:buChar char="•"/>
              <a:tabLst>
                <a:tab pos="302895" algn="l"/>
                <a:tab pos="303530" algn="l"/>
              </a:tabLst>
            </a:pP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Out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box,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we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provide</a:t>
            </a:r>
            <a:endParaRPr sz="2800">
              <a:latin typeface="Arial MT"/>
              <a:cs typeface="Arial MT"/>
            </a:endParaRPr>
          </a:p>
          <a:p>
            <a:pPr marL="479425" lvl="1" indent="-250825">
              <a:lnSpc>
                <a:spcPct val="100000"/>
              </a:lnSpc>
              <a:spcBef>
                <a:spcPts val="695"/>
              </a:spcBef>
              <a:buFont typeface="Lucida Sans Unicode"/>
              <a:buChar char="-"/>
              <a:tabLst>
                <a:tab pos="479425" algn="l"/>
              </a:tabLst>
            </a:pP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Kafka,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Flume,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Kinesis,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Raw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TCP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sockets,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404040"/>
                </a:solidFill>
                <a:latin typeface="Arial MT"/>
                <a:cs typeface="Arial MT"/>
              </a:rPr>
              <a:t>HDFS,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etc.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04040"/>
              </a:buClr>
              <a:buFont typeface="Lucida Sans Unicode"/>
              <a:buChar char="-"/>
            </a:pPr>
            <a:endParaRPr sz="3800">
              <a:latin typeface="Arial MT"/>
              <a:cs typeface="Arial MT"/>
            </a:endParaRPr>
          </a:p>
          <a:p>
            <a:pPr marL="302895" indent="-290830">
              <a:lnSpc>
                <a:spcPct val="100000"/>
              </a:lnSpc>
              <a:buChar char="•"/>
              <a:tabLst>
                <a:tab pos="302895" algn="l"/>
                <a:tab pos="303530" algn="l"/>
              </a:tabLst>
            </a:pPr>
            <a:r>
              <a:rPr sz="2800" spc="-120" dirty="0">
                <a:solidFill>
                  <a:srgbClr val="404040"/>
                </a:solidFill>
                <a:latin typeface="Arial MT"/>
                <a:cs typeface="Arial MT"/>
              </a:rPr>
              <a:t>Very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easy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write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custom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i="1" spc="-75" dirty="0">
                <a:solidFill>
                  <a:srgbClr val="515151"/>
                </a:solidFill>
                <a:latin typeface="Arial"/>
                <a:cs typeface="Arial"/>
              </a:rPr>
              <a:t>receiver</a:t>
            </a:r>
            <a:endParaRPr sz="2800">
              <a:latin typeface="Arial"/>
              <a:cs typeface="Arial"/>
            </a:endParaRPr>
          </a:p>
          <a:p>
            <a:pPr marL="479425" lvl="1" indent="-250825">
              <a:lnSpc>
                <a:spcPct val="100000"/>
              </a:lnSpc>
              <a:spcBef>
                <a:spcPts val="740"/>
              </a:spcBef>
              <a:buFont typeface="Lucida Sans Unicode"/>
              <a:buChar char="-"/>
              <a:tabLst>
                <a:tab pos="479425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Define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what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receiver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started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stopped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404040"/>
              </a:buClr>
              <a:buFont typeface="Lucida Sans Unicode"/>
              <a:buChar char="-"/>
            </a:pPr>
            <a:endParaRPr sz="2800">
              <a:latin typeface="Arial MT"/>
              <a:cs typeface="Arial MT"/>
            </a:endParaRPr>
          </a:p>
          <a:p>
            <a:pPr marL="304800" marR="5080" indent="-292100">
              <a:lnSpc>
                <a:spcPts val="3340"/>
              </a:lnSpc>
              <a:spcBef>
                <a:spcPts val="1825"/>
              </a:spcBef>
              <a:buChar char="•"/>
              <a:tabLst>
                <a:tab pos="302895" algn="l"/>
                <a:tab pos="303530" algn="l"/>
              </a:tabLst>
            </a:pP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Also,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generate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your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own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sequence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404040"/>
                </a:solidFill>
                <a:latin typeface="Arial MT"/>
                <a:cs typeface="Arial MT"/>
              </a:rPr>
              <a:t>RDDs,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etc. </a:t>
            </a:r>
            <a:r>
              <a:rPr sz="2800" spc="-7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push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them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“stream”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Output</a:t>
            </a:r>
            <a:r>
              <a:rPr spc="-90" dirty="0"/>
              <a:t> Sinks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29178-FB05-4EA4-A891-70DEB8976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599" y="1435101"/>
            <a:ext cx="8213725" cy="358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 indent="-290830">
              <a:lnSpc>
                <a:spcPct val="100000"/>
              </a:lnSpc>
              <a:spcBef>
                <a:spcPts val="100"/>
              </a:spcBef>
              <a:buChar char="•"/>
              <a:tabLst>
                <a:tab pos="302895" algn="l"/>
                <a:tab pos="303530" algn="l"/>
              </a:tabLst>
            </a:pP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HDFS,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S3,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etc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(Hadoop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compatible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filesystems)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04040"/>
              </a:buClr>
              <a:buFont typeface="Arial MT"/>
              <a:buChar char="•"/>
            </a:pPr>
            <a:endParaRPr sz="4150">
              <a:latin typeface="Arial MT"/>
              <a:cs typeface="Arial MT"/>
            </a:endParaRPr>
          </a:p>
          <a:p>
            <a:pPr marL="302895" indent="-290830">
              <a:lnSpc>
                <a:spcPct val="100000"/>
              </a:lnSpc>
              <a:buChar char="•"/>
              <a:tabLst>
                <a:tab pos="302895" algn="l"/>
                <a:tab pos="303530" algn="l"/>
              </a:tabLst>
            </a:pP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Cassandra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(using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Spark-Cassandra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connector)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04040"/>
              </a:buClr>
              <a:buFont typeface="Arial MT"/>
              <a:buChar char="•"/>
            </a:pPr>
            <a:endParaRPr sz="4250">
              <a:latin typeface="Arial MT"/>
              <a:cs typeface="Arial MT"/>
            </a:endParaRPr>
          </a:p>
          <a:p>
            <a:pPr marL="302895" indent="-290830">
              <a:lnSpc>
                <a:spcPct val="100000"/>
              </a:lnSpc>
              <a:buChar char="•"/>
              <a:tabLst>
                <a:tab pos="302895" algn="l"/>
                <a:tab pos="303530" algn="l"/>
              </a:tabLst>
            </a:pP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Hbase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(integrated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support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coming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Spark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404040"/>
                </a:solidFill>
                <a:latin typeface="Arial MT"/>
                <a:cs typeface="Arial MT"/>
              </a:rPr>
              <a:t>soon)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 MT"/>
              <a:buChar char="•"/>
            </a:pPr>
            <a:endParaRPr sz="4200">
              <a:latin typeface="Arial MT"/>
              <a:cs typeface="Arial MT"/>
            </a:endParaRPr>
          </a:p>
          <a:p>
            <a:pPr marL="302895" indent="-290830">
              <a:lnSpc>
                <a:spcPct val="100000"/>
              </a:lnSpc>
              <a:buChar char="•"/>
              <a:tabLst>
                <a:tab pos="302895" algn="l"/>
                <a:tab pos="303530" algn="l"/>
              </a:tabLst>
            </a:pP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Directly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push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anywhere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1BEDC-0D3E-4DDB-A209-48905FB1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600" y="859044"/>
            <a:ext cx="4893554" cy="53932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91BA-B332-4B41-B48B-9065E9C7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Apache Spark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FA15-25A3-4C7B-B89E-CD626E28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3537055"/>
            <a:ext cx="4534130" cy="2926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8A4F31-372C-4698-9758-E65B45EC205A}"/>
              </a:ext>
            </a:extLst>
          </p:cNvPr>
          <p:cNvSpPr/>
          <p:nvPr/>
        </p:nvSpPr>
        <p:spPr>
          <a:xfrm>
            <a:off x="276038" y="1015292"/>
            <a:ext cx="7620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The creators of Apache Spark polled a survey on “Why companies should use in-memory computing framework like Apache Spark?” and the results of the survey are overwhelming –</a:t>
            </a:r>
          </a:p>
          <a:p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91% use Apache Spark because of its performance gains.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77% use Apache Spark as it is easy to use.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71% use Apache Spark due to the ease of deployment.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64% use Apache Spark to leverage advanced analytics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</a:rPr>
              <a:t>52% use Apache Spark for real-time streaming.</a:t>
            </a:r>
            <a:endParaRPr lang="en-US" dirty="0">
              <a:solidFill>
                <a:srgbClr val="212529"/>
              </a:solidFill>
              <a:latin typeface="-apple-system"/>
            </a:endParaRPr>
          </a:p>
          <a:p>
            <a:br>
              <a:rPr lang="en-US" dirty="0">
                <a:solidFill>
                  <a:srgbClr val="252525"/>
                </a:solidFill>
                <a:latin typeface="-apple-system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83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spc="35" dirty="0"/>
              <a:t>to</a:t>
            </a:r>
            <a:r>
              <a:rPr spc="-15" dirty="0"/>
              <a:t> </a:t>
            </a:r>
            <a:r>
              <a:rPr spc="-65" dirty="0"/>
              <a:t>Process</a:t>
            </a:r>
            <a:r>
              <a:rPr spc="-15" dirty="0"/>
              <a:t> </a:t>
            </a:r>
            <a:r>
              <a:rPr spc="-50" dirty="0"/>
              <a:t>Big</a:t>
            </a:r>
            <a:r>
              <a:rPr spc="-15" dirty="0"/>
              <a:t> </a:t>
            </a:r>
            <a:r>
              <a:rPr i="1" spc="-75" dirty="0">
                <a:solidFill>
                  <a:srgbClr val="919191"/>
                </a:solidFill>
                <a:latin typeface="Arial"/>
                <a:cs typeface="Arial"/>
              </a:rPr>
              <a:t>Streaming</a:t>
            </a:r>
            <a:r>
              <a:rPr i="1" spc="-15" dirty="0">
                <a:solidFill>
                  <a:srgbClr val="919191"/>
                </a:solidFill>
                <a:latin typeface="Arial"/>
                <a:cs typeface="Arial"/>
              </a:rPr>
              <a:t> </a:t>
            </a:r>
            <a:r>
              <a:rPr spc="-95" dirty="0"/>
              <a:t>Data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79462A3D-8752-4B30-A4DD-AEACC229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1426523" y="3499031"/>
            <a:ext cx="6287135" cy="239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Arial MT"/>
                <a:cs typeface="Arial MT"/>
              </a:rPr>
              <a:t>Scales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20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hundreds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nodes</a:t>
            </a:r>
            <a:endParaRPr sz="2400">
              <a:latin typeface="Arial MT"/>
              <a:cs typeface="Arial MT"/>
            </a:endParaRPr>
          </a:p>
          <a:p>
            <a:pPr marL="1169670" marR="1162050" indent="-635" algn="ctr">
              <a:lnSpc>
                <a:spcPts val="5300"/>
              </a:lnSpc>
              <a:spcBef>
                <a:spcPts val="480"/>
              </a:spcBef>
            </a:pPr>
            <a:r>
              <a:rPr sz="2400" spc="-65" dirty="0">
                <a:latin typeface="Arial MT"/>
                <a:cs typeface="Arial MT"/>
              </a:rPr>
              <a:t>Achieves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low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latency 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65" dirty="0">
                <a:latin typeface="Arial MT"/>
                <a:cs typeface="Arial MT"/>
              </a:rPr>
              <a:t>Efficiently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5" dirty="0">
                <a:latin typeface="Arial MT"/>
                <a:cs typeface="Arial MT"/>
              </a:rPr>
              <a:t>recover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from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75" dirty="0">
                <a:latin typeface="Arial MT"/>
                <a:cs typeface="Arial MT"/>
              </a:rPr>
              <a:t>failures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840"/>
              </a:spcBef>
            </a:pPr>
            <a:r>
              <a:rPr sz="2400" spc="-45" dirty="0">
                <a:latin typeface="Arial MT"/>
                <a:cs typeface="Arial MT"/>
              </a:rPr>
              <a:t>Integrates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with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batch </a:t>
            </a:r>
            <a:r>
              <a:rPr sz="2400" spc="-35" dirty="0">
                <a:latin typeface="Arial MT"/>
                <a:cs typeface="Arial MT"/>
              </a:rPr>
              <a:t>and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interactive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processing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0035" y="1518304"/>
            <a:ext cx="2891155" cy="1459230"/>
          </a:xfrm>
          <a:custGeom>
            <a:avLst/>
            <a:gdLst/>
            <a:ahLst/>
            <a:cxnLst/>
            <a:rect l="l" t="t" r="r" b="b"/>
            <a:pathLst>
              <a:path w="2891154" h="1459230">
                <a:moveTo>
                  <a:pt x="0" y="243185"/>
                </a:moveTo>
                <a:lnTo>
                  <a:pt x="4940" y="194175"/>
                </a:lnTo>
                <a:lnTo>
                  <a:pt x="19110" y="148527"/>
                </a:lnTo>
                <a:lnTo>
                  <a:pt x="41532" y="107218"/>
                </a:lnTo>
                <a:lnTo>
                  <a:pt x="71227" y="71227"/>
                </a:lnTo>
                <a:lnTo>
                  <a:pt x="107218" y="41532"/>
                </a:lnTo>
                <a:lnTo>
                  <a:pt x="148526" y="19110"/>
                </a:lnTo>
                <a:lnTo>
                  <a:pt x="194175" y="4940"/>
                </a:lnTo>
                <a:lnTo>
                  <a:pt x="243185" y="0"/>
                </a:lnTo>
                <a:lnTo>
                  <a:pt x="2647647" y="0"/>
                </a:lnTo>
                <a:lnTo>
                  <a:pt x="2696657" y="4940"/>
                </a:lnTo>
                <a:lnTo>
                  <a:pt x="2742306" y="19110"/>
                </a:lnTo>
                <a:lnTo>
                  <a:pt x="2783614" y="41532"/>
                </a:lnTo>
                <a:lnTo>
                  <a:pt x="2819605" y="71227"/>
                </a:lnTo>
                <a:lnTo>
                  <a:pt x="2849301" y="107218"/>
                </a:lnTo>
                <a:lnTo>
                  <a:pt x="2871722" y="148527"/>
                </a:lnTo>
                <a:lnTo>
                  <a:pt x="2885892" y="194175"/>
                </a:lnTo>
                <a:lnTo>
                  <a:pt x="2890833" y="243185"/>
                </a:lnTo>
                <a:lnTo>
                  <a:pt x="2890833" y="1215899"/>
                </a:lnTo>
                <a:lnTo>
                  <a:pt x="2885892" y="1264909"/>
                </a:lnTo>
                <a:lnTo>
                  <a:pt x="2871722" y="1310558"/>
                </a:lnTo>
                <a:lnTo>
                  <a:pt x="2849301" y="1351866"/>
                </a:lnTo>
                <a:lnTo>
                  <a:pt x="2819605" y="1387857"/>
                </a:lnTo>
                <a:lnTo>
                  <a:pt x="2783614" y="1417553"/>
                </a:lnTo>
                <a:lnTo>
                  <a:pt x="2742306" y="1439974"/>
                </a:lnTo>
                <a:lnTo>
                  <a:pt x="2696657" y="1454144"/>
                </a:lnTo>
                <a:lnTo>
                  <a:pt x="2647647" y="1459085"/>
                </a:lnTo>
                <a:lnTo>
                  <a:pt x="243185" y="1459085"/>
                </a:lnTo>
                <a:lnTo>
                  <a:pt x="194175" y="1454144"/>
                </a:lnTo>
                <a:lnTo>
                  <a:pt x="148526" y="1439974"/>
                </a:lnTo>
                <a:lnTo>
                  <a:pt x="107218" y="1417553"/>
                </a:lnTo>
                <a:lnTo>
                  <a:pt x="71227" y="1387857"/>
                </a:lnTo>
                <a:lnTo>
                  <a:pt x="41532" y="1351866"/>
                </a:lnTo>
                <a:lnTo>
                  <a:pt x="19110" y="1310558"/>
                </a:lnTo>
                <a:lnTo>
                  <a:pt x="4940" y="1264909"/>
                </a:lnTo>
                <a:lnTo>
                  <a:pt x="0" y="1215899"/>
                </a:lnTo>
                <a:lnTo>
                  <a:pt x="0" y="243185"/>
                </a:lnTo>
                <a:close/>
              </a:path>
            </a:pathLst>
          </a:custGeom>
          <a:ln w="25399">
            <a:solidFill>
              <a:srgbClr val="C420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1658" y="1622552"/>
            <a:ext cx="1913889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412750">
              <a:lnSpc>
                <a:spcPts val="2100"/>
              </a:lnSpc>
              <a:spcBef>
                <a:spcPts val="219"/>
              </a:spcBef>
            </a:pPr>
            <a:r>
              <a:rPr sz="1800" spc="-25" dirty="0">
                <a:solidFill>
                  <a:srgbClr val="B50B1B"/>
                </a:solidFill>
                <a:latin typeface="Arial MT"/>
                <a:cs typeface="Arial MT"/>
              </a:rPr>
              <a:t>Distributed </a:t>
            </a:r>
            <a:r>
              <a:rPr sz="1800" spc="-20" dirty="0">
                <a:solidFill>
                  <a:srgbClr val="B50B1B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B50B1B"/>
                </a:solidFill>
                <a:latin typeface="Arial MT"/>
                <a:cs typeface="Arial MT"/>
              </a:rPr>
              <a:t>Processing</a:t>
            </a:r>
            <a:r>
              <a:rPr sz="1800" spc="-80" dirty="0">
                <a:solidFill>
                  <a:srgbClr val="B50B1B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B50B1B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2938" y="1845369"/>
            <a:ext cx="2056764" cy="786130"/>
            <a:chOff x="982938" y="1845369"/>
            <a:chExt cx="2056764" cy="786130"/>
          </a:xfrm>
        </p:grpSpPr>
        <p:sp>
          <p:nvSpPr>
            <p:cNvPr id="7" name="object 7"/>
            <p:cNvSpPr/>
            <p:nvPr/>
          </p:nvSpPr>
          <p:spPr>
            <a:xfrm>
              <a:off x="995638" y="1858069"/>
              <a:ext cx="2031364" cy="760730"/>
            </a:xfrm>
            <a:custGeom>
              <a:avLst/>
              <a:gdLst/>
              <a:ahLst/>
              <a:cxnLst/>
              <a:rect l="l" t="t" r="r" b="b"/>
              <a:pathLst>
                <a:path w="2031364" h="760730">
                  <a:moveTo>
                    <a:pt x="0" y="190119"/>
                  </a:moveTo>
                  <a:lnTo>
                    <a:pt x="1650964" y="190119"/>
                  </a:lnTo>
                  <a:lnTo>
                    <a:pt x="1650964" y="0"/>
                  </a:lnTo>
                  <a:lnTo>
                    <a:pt x="2031201" y="380236"/>
                  </a:lnTo>
                  <a:lnTo>
                    <a:pt x="1650964" y="760473"/>
                  </a:lnTo>
                  <a:lnTo>
                    <a:pt x="1650964" y="570355"/>
                  </a:lnTo>
                  <a:lnTo>
                    <a:pt x="0" y="570355"/>
                  </a:lnTo>
                  <a:lnTo>
                    <a:pt x="0" y="190119"/>
                  </a:lnTo>
                  <a:close/>
                </a:path>
              </a:pathLst>
            </a:custGeom>
            <a:ln w="25399">
              <a:solidFill>
                <a:srgbClr val="1E99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806" y="2004197"/>
              <a:ext cx="477464" cy="4774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373" y="2004197"/>
              <a:ext cx="477464" cy="477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7939" y="2004197"/>
              <a:ext cx="477464" cy="47746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080893" y="1845369"/>
            <a:ext cx="2044700" cy="786130"/>
            <a:chOff x="6080893" y="1845369"/>
            <a:chExt cx="2044700" cy="786130"/>
          </a:xfrm>
        </p:grpSpPr>
        <p:sp>
          <p:nvSpPr>
            <p:cNvPr id="12" name="object 12"/>
            <p:cNvSpPr/>
            <p:nvPr/>
          </p:nvSpPr>
          <p:spPr>
            <a:xfrm>
              <a:off x="6093593" y="1858069"/>
              <a:ext cx="2019300" cy="760730"/>
            </a:xfrm>
            <a:custGeom>
              <a:avLst/>
              <a:gdLst/>
              <a:ahLst/>
              <a:cxnLst/>
              <a:rect l="l" t="t" r="r" b="b"/>
              <a:pathLst>
                <a:path w="2019300" h="760730">
                  <a:moveTo>
                    <a:pt x="0" y="190119"/>
                  </a:moveTo>
                  <a:lnTo>
                    <a:pt x="1638568" y="190119"/>
                  </a:lnTo>
                  <a:lnTo>
                    <a:pt x="1638568" y="0"/>
                  </a:lnTo>
                  <a:lnTo>
                    <a:pt x="2018805" y="380236"/>
                  </a:lnTo>
                  <a:lnTo>
                    <a:pt x="1638568" y="760473"/>
                  </a:lnTo>
                  <a:lnTo>
                    <a:pt x="1638568" y="570355"/>
                  </a:lnTo>
                  <a:lnTo>
                    <a:pt x="0" y="570355"/>
                  </a:lnTo>
                  <a:lnTo>
                    <a:pt x="0" y="190119"/>
                  </a:lnTo>
                  <a:close/>
                </a:path>
              </a:pathLst>
            </a:custGeom>
            <a:ln w="25399">
              <a:solidFill>
                <a:srgbClr val="EEA5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93" y="1910561"/>
              <a:ext cx="1015287" cy="5710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3074" y="1910561"/>
              <a:ext cx="1015287" cy="5710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61307" y="2641077"/>
            <a:ext cx="187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1FA1E1"/>
                </a:solidFill>
                <a:latin typeface="Arial MT"/>
                <a:cs typeface="Arial MT"/>
              </a:rPr>
              <a:t>Raw</a:t>
            </a:r>
            <a:r>
              <a:rPr sz="1800" spc="-35" dirty="0">
                <a:solidFill>
                  <a:srgbClr val="1FA1E1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1FA1E1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1FA1E1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FA1E1"/>
                </a:solidFill>
                <a:latin typeface="Arial MT"/>
                <a:cs typeface="Arial MT"/>
              </a:rPr>
              <a:t>Streams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5033" y="2641077"/>
            <a:ext cx="159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E8950E"/>
                </a:solidFill>
                <a:latin typeface="Arial MT"/>
                <a:cs typeface="Arial MT"/>
              </a:rPr>
              <a:t>Processed</a:t>
            </a:r>
            <a:r>
              <a:rPr sz="1800" spc="-75" dirty="0">
                <a:solidFill>
                  <a:srgbClr val="E8950E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E8950E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15335" y="2426782"/>
            <a:ext cx="2236470" cy="380365"/>
            <a:chOff x="3515335" y="2426782"/>
            <a:chExt cx="2236470" cy="3803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5335" y="2439455"/>
              <a:ext cx="311548" cy="3548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2703" y="2426782"/>
              <a:ext cx="381487" cy="3802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5581" y="2426782"/>
              <a:ext cx="381487" cy="3802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8449" y="2426782"/>
              <a:ext cx="381487" cy="380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4434" y="2426782"/>
              <a:ext cx="381487" cy="3802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191" y="2426782"/>
              <a:ext cx="381486" cy="380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7067" y="2426782"/>
              <a:ext cx="381487" cy="3802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9937" y="2426782"/>
              <a:ext cx="381486" cy="380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What</a:t>
            </a:r>
            <a:r>
              <a:rPr spc="-10" dirty="0"/>
              <a:t> </a:t>
            </a:r>
            <a:r>
              <a:rPr spc="-55" dirty="0"/>
              <a:t>people</a:t>
            </a:r>
            <a:r>
              <a:rPr spc="-5" dirty="0"/>
              <a:t> </a:t>
            </a:r>
            <a:r>
              <a:rPr spc="-135" dirty="0"/>
              <a:t>have</a:t>
            </a:r>
            <a:r>
              <a:rPr spc="-10" dirty="0"/>
              <a:t> </a:t>
            </a:r>
            <a:r>
              <a:rPr spc="-80" dirty="0"/>
              <a:t>been</a:t>
            </a:r>
            <a:r>
              <a:rPr spc="-5" dirty="0"/>
              <a:t> </a:t>
            </a:r>
            <a:r>
              <a:rPr spc="-40" dirty="0"/>
              <a:t>doing?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42C5A5-32C8-4914-AC8A-87F0AEBF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599" y="1331978"/>
            <a:ext cx="8255634" cy="4607672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91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Build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04040"/>
                </a:solidFill>
                <a:latin typeface="Arial MT"/>
                <a:cs typeface="Arial MT"/>
              </a:rPr>
              <a:t>two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stacks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6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one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batch,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one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streaming</a:t>
            </a:r>
            <a:endParaRPr sz="28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695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Often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both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process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same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endParaRPr sz="3800" dirty="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Existing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frameworks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cannot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both</a:t>
            </a:r>
            <a:endParaRPr sz="28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74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Either,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stream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processing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100s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MB/s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low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latency</a:t>
            </a:r>
            <a:endParaRPr sz="24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Or,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batch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processing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TBs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high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latency</a:t>
            </a:r>
            <a:endParaRPr sz="24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1D86CD"/>
              </a:buClr>
              <a:buFont typeface="Lucida Sans Unicode"/>
              <a:buChar char="-"/>
            </a:pPr>
            <a:endParaRPr sz="2800" dirty="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buClr>
                <a:srgbClr val="1D86CD"/>
              </a:buClr>
              <a:buFont typeface="Lucida Sans Unicode"/>
              <a:buChar char="&gt;"/>
              <a:tabLst>
                <a:tab pos="361950" algn="l"/>
                <a:tab pos="6927850" algn="l"/>
              </a:tabLst>
            </a:pP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Extremely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painful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maintain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04040"/>
                </a:solidFill>
                <a:latin typeface="Arial MT"/>
                <a:cs typeface="Arial MT"/>
              </a:rPr>
              <a:t>two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different	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stacks</a:t>
            </a:r>
            <a:endParaRPr sz="28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74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Different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programming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models</a:t>
            </a:r>
            <a:endParaRPr sz="24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819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Doubles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implementation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effort</a:t>
            </a:r>
            <a:endParaRPr sz="2400" dirty="0">
              <a:latin typeface="Arial MT"/>
              <a:cs typeface="Arial MT"/>
            </a:endParaRPr>
          </a:p>
          <a:p>
            <a:pPr marL="539750" lvl="1" indent="-311785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Doubles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operational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effort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697" y="4876800"/>
            <a:ext cx="2286000" cy="2092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Fault-tolerant</a:t>
            </a:r>
            <a:r>
              <a:rPr spc="-30" dirty="0"/>
              <a:t> </a:t>
            </a:r>
            <a:r>
              <a:rPr spc="-75" dirty="0"/>
              <a:t>Stream</a:t>
            </a:r>
            <a:r>
              <a:rPr spc="-25" dirty="0"/>
              <a:t> </a:t>
            </a:r>
            <a:r>
              <a:rPr spc="-70" dirty="0"/>
              <a:t>Processing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3F5DAF-2662-4321-9D72-FA5B9EE00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46098" y="4362412"/>
            <a:ext cx="5612765" cy="1791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10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Mutable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lost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if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node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404040"/>
                </a:solidFill>
                <a:latin typeface="Arial MT"/>
                <a:cs typeface="Arial MT"/>
              </a:rPr>
              <a:t>fails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D86CD"/>
              </a:buClr>
              <a:buFont typeface="Lucida Sans Unicode"/>
              <a:buChar char="&gt;"/>
            </a:pPr>
            <a:endParaRPr sz="3900">
              <a:latin typeface="Arial MT"/>
              <a:cs typeface="Arial MT"/>
            </a:endParaRPr>
          </a:p>
          <a:p>
            <a:pPr marL="368300" marR="5080" indent="-355600">
              <a:lnSpc>
                <a:spcPts val="3040"/>
              </a:lnSpc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Making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stateful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stream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processing </a:t>
            </a:r>
            <a:r>
              <a:rPr sz="2800" spc="-7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fault-tolerant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challenging!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819" y="2378767"/>
            <a:ext cx="4225925" cy="10439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spc="-60" dirty="0">
                <a:latin typeface="Arial MT"/>
                <a:cs typeface="Arial MT"/>
              </a:rPr>
              <a:t>Each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node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45" dirty="0">
                <a:latin typeface="Arial MT"/>
                <a:cs typeface="Arial MT"/>
              </a:rPr>
              <a:t>maintains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mutable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state</a:t>
            </a:r>
            <a:endParaRPr sz="2000">
              <a:latin typeface="Arial MT"/>
              <a:cs typeface="Arial MT"/>
            </a:endParaRPr>
          </a:p>
          <a:p>
            <a:pPr marL="292100" marR="5080" indent="-279400">
              <a:lnSpc>
                <a:spcPct val="100800"/>
              </a:lnSpc>
              <a:spcBef>
                <a:spcPts val="380"/>
              </a:spcBef>
              <a:buChar char="–"/>
              <a:tabLst>
                <a:tab pos="297815" algn="l"/>
                <a:tab pos="298450" algn="l"/>
              </a:tabLst>
            </a:pPr>
            <a:r>
              <a:rPr sz="2000" spc="-60" dirty="0">
                <a:latin typeface="Arial MT"/>
                <a:cs typeface="Arial MT"/>
              </a:rPr>
              <a:t>Each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input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record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updates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state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new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records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75" dirty="0">
                <a:latin typeface="Arial MT"/>
                <a:cs typeface="Arial MT"/>
              </a:rPr>
              <a:t>are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sent</a:t>
            </a:r>
            <a:r>
              <a:rPr sz="2000" spc="-5" dirty="0">
                <a:latin typeface="Arial MT"/>
                <a:cs typeface="Arial MT"/>
              </a:rPr>
              <a:t> out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6285" y="2119745"/>
            <a:ext cx="2631440" cy="1781810"/>
            <a:chOff x="5806285" y="2119745"/>
            <a:chExt cx="2631440" cy="1781810"/>
          </a:xfrm>
        </p:grpSpPr>
        <p:sp>
          <p:nvSpPr>
            <p:cNvPr id="6" name="object 6"/>
            <p:cNvSpPr/>
            <p:nvPr/>
          </p:nvSpPr>
          <p:spPr>
            <a:xfrm>
              <a:off x="6819538" y="3184871"/>
              <a:ext cx="839469" cy="710565"/>
            </a:xfrm>
            <a:custGeom>
              <a:avLst/>
              <a:gdLst/>
              <a:ahLst/>
              <a:cxnLst/>
              <a:rect l="l" t="t" r="r" b="b"/>
              <a:pathLst>
                <a:path w="839470" h="710564">
                  <a:moveTo>
                    <a:pt x="0" y="710049"/>
                  </a:moveTo>
                  <a:lnTo>
                    <a:pt x="839219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69512" y="3157527"/>
              <a:ext cx="121920" cy="111125"/>
            </a:xfrm>
            <a:custGeom>
              <a:avLst/>
              <a:gdLst/>
              <a:ahLst/>
              <a:cxnLst/>
              <a:rect l="l" t="t" r="r" b="b"/>
              <a:pathLst>
                <a:path w="121920" h="111125">
                  <a:moveTo>
                    <a:pt x="121563" y="0"/>
                  </a:moveTo>
                  <a:lnTo>
                    <a:pt x="0" y="52945"/>
                  </a:lnTo>
                  <a:lnTo>
                    <a:pt x="49218" y="111117"/>
                  </a:lnTo>
                  <a:lnTo>
                    <a:pt x="121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155" y="2220140"/>
              <a:ext cx="654550" cy="7018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302" y="2119745"/>
              <a:ext cx="473825" cy="4696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7747" y="2149299"/>
              <a:ext cx="372336" cy="3637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17747" y="2149299"/>
              <a:ext cx="372745" cy="363855"/>
            </a:xfrm>
            <a:custGeom>
              <a:avLst/>
              <a:gdLst/>
              <a:ahLst/>
              <a:cxnLst/>
              <a:rect l="l" t="t" r="r" b="b"/>
              <a:pathLst>
                <a:path w="372745" h="363855">
                  <a:moveTo>
                    <a:pt x="0" y="0"/>
                  </a:moveTo>
                  <a:lnTo>
                    <a:pt x="372336" y="0"/>
                  </a:lnTo>
                  <a:lnTo>
                    <a:pt x="372336" y="363749"/>
                  </a:lnTo>
                  <a:lnTo>
                    <a:pt x="0" y="3637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7747" y="2369776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7747" y="2295575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7747" y="2443976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17747" y="2221374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12635" y="2573980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60">
                  <a:moveTo>
                    <a:pt x="0" y="0"/>
                  </a:moveTo>
                  <a:lnTo>
                    <a:pt x="44185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69822" y="2535880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0" y="76200"/>
                  </a:lnTo>
                  <a:lnTo>
                    <a:pt x="1270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05223" y="2167867"/>
              <a:ext cx="260350" cy="287655"/>
            </a:xfrm>
            <a:custGeom>
              <a:avLst/>
              <a:gdLst/>
              <a:ahLst/>
              <a:cxnLst/>
              <a:rect l="l" t="t" r="r" b="b"/>
              <a:pathLst>
                <a:path w="260350" h="287655">
                  <a:moveTo>
                    <a:pt x="260349" y="242093"/>
                  </a:moveTo>
                  <a:lnTo>
                    <a:pt x="237331" y="261143"/>
                  </a:lnTo>
                  <a:lnTo>
                    <a:pt x="211931" y="275431"/>
                  </a:lnTo>
                  <a:lnTo>
                    <a:pt x="184149" y="284162"/>
                  </a:lnTo>
                  <a:lnTo>
                    <a:pt x="155574" y="287337"/>
                  </a:lnTo>
                  <a:lnTo>
                    <a:pt x="126999" y="285749"/>
                  </a:lnTo>
                  <a:lnTo>
                    <a:pt x="72231" y="266699"/>
                  </a:lnTo>
                  <a:lnTo>
                    <a:pt x="27781" y="227012"/>
                  </a:lnTo>
                  <a:lnTo>
                    <a:pt x="3968" y="176212"/>
                  </a:lnTo>
                  <a:lnTo>
                    <a:pt x="0" y="149224"/>
                  </a:lnTo>
                  <a:lnTo>
                    <a:pt x="2381" y="121443"/>
                  </a:lnTo>
                  <a:lnTo>
                    <a:pt x="22224" y="69056"/>
                  </a:lnTo>
                  <a:lnTo>
                    <a:pt x="63499" y="26987"/>
                  </a:lnTo>
                  <a:lnTo>
                    <a:pt x="116681" y="3174"/>
                  </a:lnTo>
                  <a:lnTo>
                    <a:pt x="145256" y="0"/>
                  </a:lnTo>
                  <a:lnTo>
                    <a:pt x="173831" y="1587"/>
                  </a:lnTo>
                  <a:lnTo>
                    <a:pt x="201612" y="8731"/>
                  </a:lnTo>
                  <a:lnTo>
                    <a:pt x="228599" y="21431"/>
                  </a:lnTo>
                  <a:lnTo>
                    <a:pt x="249662" y="3918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1489" y="2145182"/>
              <a:ext cx="83185" cy="78740"/>
            </a:xfrm>
            <a:custGeom>
              <a:avLst/>
              <a:gdLst/>
              <a:ahLst/>
              <a:cxnLst/>
              <a:rect l="l" t="t" r="r" b="b"/>
              <a:pathLst>
                <a:path w="83185" h="78739">
                  <a:moveTo>
                    <a:pt x="49118" y="0"/>
                  </a:moveTo>
                  <a:lnTo>
                    <a:pt x="0" y="58256"/>
                  </a:lnTo>
                  <a:lnTo>
                    <a:pt x="82815" y="78247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9538" y="2647011"/>
              <a:ext cx="835025" cy="490220"/>
            </a:xfrm>
            <a:custGeom>
              <a:avLst/>
              <a:gdLst/>
              <a:ahLst/>
              <a:cxnLst/>
              <a:rect l="l" t="t" r="r" b="b"/>
              <a:pathLst>
                <a:path w="835025" h="490219">
                  <a:moveTo>
                    <a:pt x="0" y="0"/>
                  </a:moveTo>
                  <a:lnTo>
                    <a:pt x="835021" y="48975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2251" y="3061069"/>
              <a:ext cx="128905" cy="97155"/>
            </a:xfrm>
            <a:custGeom>
              <a:avLst/>
              <a:gdLst/>
              <a:ahLst/>
              <a:cxnLst/>
              <a:rect l="l" t="t" r="r" b="b"/>
              <a:pathLst>
                <a:path w="128904" h="97155">
                  <a:moveTo>
                    <a:pt x="38552" y="0"/>
                  </a:moveTo>
                  <a:lnTo>
                    <a:pt x="0" y="65728"/>
                  </a:lnTo>
                  <a:lnTo>
                    <a:pt x="128823" y="97116"/>
                  </a:lnTo>
                  <a:lnTo>
                    <a:pt x="38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0043" y="2806897"/>
              <a:ext cx="654551" cy="7018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9435" y="2689167"/>
              <a:ext cx="477981" cy="4696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421" y="2719539"/>
              <a:ext cx="372336" cy="36374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13421" y="2719539"/>
              <a:ext cx="372745" cy="363855"/>
            </a:xfrm>
            <a:custGeom>
              <a:avLst/>
              <a:gdLst/>
              <a:ahLst/>
              <a:cxnLst/>
              <a:rect l="l" t="t" r="r" b="b"/>
              <a:pathLst>
                <a:path w="372745" h="363855">
                  <a:moveTo>
                    <a:pt x="0" y="0"/>
                  </a:moveTo>
                  <a:lnTo>
                    <a:pt x="372336" y="0"/>
                  </a:lnTo>
                  <a:lnTo>
                    <a:pt x="372336" y="363749"/>
                  </a:lnTo>
                  <a:lnTo>
                    <a:pt x="0" y="3637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13421" y="2940015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13421" y="2865815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13421" y="3014217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13421" y="2791616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02340" y="2739887"/>
              <a:ext cx="260350" cy="287655"/>
            </a:xfrm>
            <a:custGeom>
              <a:avLst/>
              <a:gdLst/>
              <a:ahLst/>
              <a:cxnLst/>
              <a:rect l="l" t="t" r="r" b="b"/>
              <a:pathLst>
                <a:path w="260350" h="287655">
                  <a:moveTo>
                    <a:pt x="260349" y="242093"/>
                  </a:moveTo>
                  <a:lnTo>
                    <a:pt x="237331" y="261143"/>
                  </a:lnTo>
                  <a:lnTo>
                    <a:pt x="211931" y="275431"/>
                  </a:lnTo>
                  <a:lnTo>
                    <a:pt x="184149" y="284162"/>
                  </a:lnTo>
                  <a:lnTo>
                    <a:pt x="155574" y="287337"/>
                  </a:lnTo>
                  <a:lnTo>
                    <a:pt x="126999" y="285749"/>
                  </a:lnTo>
                  <a:lnTo>
                    <a:pt x="72231" y="266699"/>
                  </a:lnTo>
                  <a:lnTo>
                    <a:pt x="27781" y="227012"/>
                  </a:lnTo>
                  <a:lnTo>
                    <a:pt x="3968" y="176212"/>
                  </a:lnTo>
                  <a:lnTo>
                    <a:pt x="0" y="149225"/>
                  </a:lnTo>
                  <a:lnTo>
                    <a:pt x="2381" y="121443"/>
                  </a:lnTo>
                  <a:lnTo>
                    <a:pt x="22224" y="69056"/>
                  </a:lnTo>
                  <a:lnTo>
                    <a:pt x="63499" y="26987"/>
                  </a:lnTo>
                  <a:lnTo>
                    <a:pt x="116681" y="3174"/>
                  </a:lnTo>
                  <a:lnTo>
                    <a:pt x="145256" y="0"/>
                  </a:lnTo>
                  <a:lnTo>
                    <a:pt x="173831" y="1587"/>
                  </a:lnTo>
                  <a:lnTo>
                    <a:pt x="201612" y="8731"/>
                  </a:lnTo>
                  <a:lnTo>
                    <a:pt x="228599" y="21431"/>
                  </a:lnTo>
                  <a:lnTo>
                    <a:pt x="249662" y="3918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88606" y="2717204"/>
              <a:ext cx="83185" cy="78740"/>
            </a:xfrm>
            <a:custGeom>
              <a:avLst/>
              <a:gdLst/>
              <a:ahLst/>
              <a:cxnLst/>
              <a:rect l="l" t="t" r="r" b="b"/>
              <a:pathLst>
                <a:path w="83184" h="78739">
                  <a:moveTo>
                    <a:pt x="49118" y="0"/>
                  </a:moveTo>
                  <a:lnTo>
                    <a:pt x="0" y="58256"/>
                  </a:lnTo>
                  <a:lnTo>
                    <a:pt x="82815" y="78245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27244" y="1815411"/>
            <a:ext cx="1337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rbel"/>
                <a:cs typeface="Corbel"/>
              </a:rPr>
              <a:t>mutable</a:t>
            </a:r>
            <a:r>
              <a:rPr sz="1800" spc="-6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state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04468" y="2883287"/>
            <a:ext cx="652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rbel"/>
                <a:cs typeface="Corbel"/>
              </a:rPr>
              <a:t>node</a:t>
            </a:r>
            <a:r>
              <a:rPr sz="1800" spc="-8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1</a:t>
            </a:r>
            <a:endParaRPr sz="1800">
              <a:latin typeface="Corbel"/>
              <a:cs typeface="Corbe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61705" y="3532458"/>
            <a:ext cx="934085" cy="339090"/>
            <a:chOff x="7561705" y="3532458"/>
            <a:chExt cx="934085" cy="339090"/>
          </a:xfrm>
        </p:grpSpPr>
        <p:sp>
          <p:nvSpPr>
            <p:cNvPr id="35" name="object 35"/>
            <p:cNvSpPr/>
            <p:nvPr/>
          </p:nvSpPr>
          <p:spPr>
            <a:xfrm>
              <a:off x="7564880" y="3535633"/>
              <a:ext cx="927735" cy="332740"/>
            </a:xfrm>
            <a:custGeom>
              <a:avLst/>
              <a:gdLst/>
              <a:ahLst/>
              <a:cxnLst/>
              <a:rect l="l" t="t" r="r" b="b"/>
              <a:pathLst>
                <a:path w="927734" h="332739">
                  <a:moveTo>
                    <a:pt x="927600" y="0"/>
                  </a:moveTo>
                  <a:lnTo>
                    <a:pt x="0" y="0"/>
                  </a:lnTo>
                  <a:lnTo>
                    <a:pt x="0" y="332398"/>
                  </a:lnTo>
                  <a:lnTo>
                    <a:pt x="927600" y="332398"/>
                  </a:lnTo>
                  <a:lnTo>
                    <a:pt x="92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4880" y="3535633"/>
              <a:ext cx="927735" cy="332740"/>
            </a:xfrm>
            <a:custGeom>
              <a:avLst/>
              <a:gdLst/>
              <a:ahLst/>
              <a:cxnLst/>
              <a:rect l="l" t="t" r="r" b="b"/>
              <a:pathLst>
                <a:path w="927734" h="332739">
                  <a:moveTo>
                    <a:pt x="0" y="0"/>
                  </a:moveTo>
                  <a:lnTo>
                    <a:pt x="927599" y="0"/>
                  </a:lnTo>
                  <a:lnTo>
                    <a:pt x="927599" y="332398"/>
                  </a:lnTo>
                  <a:lnTo>
                    <a:pt x="0" y="332398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04915" y="3550365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rbel"/>
                <a:cs typeface="Corbel"/>
              </a:rPr>
              <a:t>node</a:t>
            </a:r>
            <a:r>
              <a:rPr sz="1800" spc="-8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3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098" y="1272321"/>
            <a:ext cx="5189220" cy="1314450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1775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Traditional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processing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  <a:p>
            <a:pPr marL="260350">
              <a:lnSpc>
                <a:spcPts val="2080"/>
              </a:lnSpc>
              <a:spcBef>
                <a:spcPts val="1195"/>
              </a:spcBef>
              <a:tabLst>
                <a:tab pos="546100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60" dirty="0">
                <a:latin typeface="Arial MT"/>
                <a:cs typeface="Arial MT"/>
              </a:rPr>
              <a:t>Pipeline</a:t>
            </a:r>
            <a:r>
              <a:rPr sz="2000" spc="-20" dirty="0">
                <a:latin typeface="Arial MT"/>
                <a:cs typeface="Arial MT"/>
              </a:rPr>
              <a:t> of </a:t>
            </a:r>
            <a:r>
              <a:rPr sz="2000" spc="-25" dirty="0">
                <a:latin typeface="Arial MT"/>
                <a:cs typeface="Arial MT"/>
              </a:rPr>
              <a:t>nodes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ts val="1839"/>
              </a:lnSpc>
            </a:pPr>
            <a:r>
              <a:rPr sz="1800" dirty="0">
                <a:latin typeface="Corbel"/>
                <a:cs typeface="Corbel"/>
              </a:rPr>
              <a:t>input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238" y="2553660"/>
            <a:ext cx="729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rbel"/>
                <a:cs typeface="Corbel"/>
              </a:rPr>
              <a:t>records</a:t>
            </a:r>
            <a:endParaRPr sz="1800">
              <a:latin typeface="Corbel"/>
              <a:cs typeface="Corbe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2635" y="3119729"/>
            <a:ext cx="2987675" cy="1076960"/>
            <a:chOff x="5812635" y="3119729"/>
            <a:chExt cx="2987675" cy="1076960"/>
          </a:xfrm>
        </p:grpSpPr>
        <p:sp>
          <p:nvSpPr>
            <p:cNvPr id="41" name="object 41"/>
            <p:cNvSpPr/>
            <p:nvPr/>
          </p:nvSpPr>
          <p:spPr>
            <a:xfrm>
              <a:off x="8320383" y="3157829"/>
              <a:ext cx="437515" cy="0"/>
            </a:xfrm>
            <a:custGeom>
              <a:avLst/>
              <a:gdLst/>
              <a:ahLst/>
              <a:cxnLst/>
              <a:rect l="l" t="t" r="r" b="b"/>
              <a:pathLst>
                <a:path w="437515">
                  <a:moveTo>
                    <a:pt x="0" y="0"/>
                  </a:moveTo>
                  <a:lnTo>
                    <a:pt x="437091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72808" y="3119729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0" y="76200"/>
                  </a:lnTo>
                  <a:lnTo>
                    <a:pt x="1270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4747" y="3444143"/>
              <a:ext cx="801491" cy="75199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4832" y="3354184"/>
              <a:ext cx="477981" cy="4655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180" y="3381852"/>
              <a:ext cx="372336" cy="36374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507180" y="3381852"/>
              <a:ext cx="372745" cy="363855"/>
            </a:xfrm>
            <a:custGeom>
              <a:avLst/>
              <a:gdLst/>
              <a:ahLst/>
              <a:cxnLst/>
              <a:rect l="l" t="t" r="r" b="b"/>
              <a:pathLst>
                <a:path w="372745" h="363854">
                  <a:moveTo>
                    <a:pt x="0" y="0"/>
                  </a:moveTo>
                  <a:lnTo>
                    <a:pt x="372336" y="0"/>
                  </a:lnTo>
                  <a:lnTo>
                    <a:pt x="372336" y="363749"/>
                  </a:lnTo>
                  <a:lnTo>
                    <a:pt x="0" y="36374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07180" y="3602328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07180" y="3528128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07180" y="3676529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0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07180" y="3453928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336" y="1"/>
                  </a:lnTo>
                </a:path>
              </a:pathLst>
            </a:custGeom>
            <a:ln w="12699">
              <a:solidFill>
                <a:srgbClr val="89A2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96098" y="3402201"/>
              <a:ext cx="260350" cy="287655"/>
            </a:xfrm>
            <a:custGeom>
              <a:avLst/>
              <a:gdLst/>
              <a:ahLst/>
              <a:cxnLst/>
              <a:rect l="l" t="t" r="r" b="b"/>
              <a:pathLst>
                <a:path w="260350" h="287654">
                  <a:moveTo>
                    <a:pt x="260349" y="242093"/>
                  </a:moveTo>
                  <a:lnTo>
                    <a:pt x="237331" y="261143"/>
                  </a:lnTo>
                  <a:lnTo>
                    <a:pt x="211931" y="275431"/>
                  </a:lnTo>
                  <a:lnTo>
                    <a:pt x="184149" y="284162"/>
                  </a:lnTo>
                  <a:lnTo>
                    <a:pt x="155574" y="287337"/>
                  </a:lnTo>
                  <a:lnTo>
                    <a:pt x="126999" y="285749"/>
                  </a:lnTo>
                  <a:lnTo>
                    <a:pt x="72231" y="266699"/>
                  </a:lnTo>
                  <a:lnTo>
                    <a:pt x="27781" y="227012"/>
                  </a:lnTo>
                  <a:lnTo>
                    <a:pt x="3968" y="176212"/>
                  </a:lnTo>
                  <a:lnTo>
                    <a:pt x="0" y="149224"/>
                  </a:lnTo>
                  <a:lnTo>
                    <a:pt x="2381" y="121443"/>
                  </a:lnTo>
                  <a:lnTo>
                    <a:pt x="22224" y="69056"/>
                  </a:lnTo>
                  <a:lnTo>
                    <a:pt x="63499" y="26987"/>
                  </a:lnTo>
                  <a:lnTo>
                    <a:pt x="116681" y="3174"/>
                  </a:lnTo>
                  <a:lnTo>
                    <a:pt x="145256" y="0"/>
                  </a:lnTo>
                  <a:lnTo>
                    <a:pt x="173831" y="1587"/>
                  </a:lnTo>
                  <a:lnTo>
                    <a:pt x="201612" y="8731"/>
                  </a:lnTo>
                  <a:lnTo>
                    <a:pt x="228599" y="21431"/>
                  </a:lnTo>
                  <a:lnTo>
                    <a:pt x="249662" y="3918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82364" y="3379516"/>
              <a:ext cx="83185" cy="78740"/>
            </a:xfrm>
            <a:custGeom>
              <a:avLst/>
              <a:gdLst/>
              <a:ahLst/>
              <a:cxnLst/>
              <a:rect l="l" t="t" r="r" b="b"/>
              <a:pathLst>
                <a:path w="83185" h="78739">
                  <a:moveTo>
                    <a:pt x="49118" y="0"/>
                  </a:moveTo>
                  <a:lnTo>
                    <a:pt x="0" y="58257"/>
                  </a:lnTo>
                  <a:lnTo>
                    <a:pt x="82815" y="78247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12635" y="3823326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60">
                  <a:moveTo>
                    <a:pt x="0" y="0"/>
                  </a:moveTo>
                  <a:lnTo>
                    <a:pt x="44185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69822" y="3785226"/>
              <a:ext cx="127000" cy="76200"/>
            </a:xfrm>
            <a:custGeom>
              <a:avLst/>
              <a:gdLst/>
              <a:ahLst/>
              <a:cxnLst/>
              <a:rect l="l" t="t" r="r" b="b"/>
              <a:pathLst>
                <a:path w="127000" h="76200">
                  <a:moveTo>
                    <a:pt x="0" y="0"/>
                  </a:moveTo>
                  <a:lnTo>
                    <a:pt x="0" y="76199"/>
                  </a:lnTo>
                  <a:lnTo>
                    <a:pt x="1270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217238" y="3536305"/>
            <a:ext cx="5181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rbel"/>
                <a:cs typeface="Corbel"/>
              </a:rPr>
              <a:t>input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17238" y="3753548"/>
            <a:ext cx="1641475" cy="6731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800" spc="-5" dirty="0">
                <a:latin typeface="Corbel"/>
                <a:cs typeface="Corbel"/>
              </a:rPr>
              <a:t>records</a:t>
            </a:r>
            <a:endParaRPr sz="1800">
              <a:latin typeface="Corbel"/>
              <a:cs typeface="Corbel"/>
            </a:endParaRPr>
          </a:p>
          <a:p>
            <a:pPr marL="986790">
              <a:lnSpc>
                <a:spcPct val="100000"/>
              </a:lnSpc>
              <a:spcBef>
                <a:spcPts val="385"/>
              </a:spcBef>
            </a:pPr>
            <a:r>
              <a:rPr sz="1800" spc="-5" dirty="0">
                <a:latin typeface="Corbel"/>
                <a:cs typeface="Corbel"/>
              </a:rPr>
              <a:t>node</a:t>
            </a:r>
            <a:r>
              <a:rPr sz="1800" spc="-8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2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Existing</a:t>
            </a:r>
            <a:r>
              <a:rPr spc="-45" dirty="0"/>
              <a:t> </a:t>
            </a:r>
            <a:r>
              <a:rPr spc="-75" dirty="0"/>
              <a:t>Streaming</a:t>
            </a:r>
            <a:r>
              <a:rPr spc="-40" dirty="0"/>
              <a:t> </a:t>
            </a:r>
            <a:r>
              <a:rPr spc="-75" dirty="0"/>
              <a:t>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0940A3-1F54-49FA-AA2D-7BE2AD75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622299" y="1535771"/>
            <a:ext cx="7022465" cy="43745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96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Storm</a:t>
            </a:r>
            <a:endParaRPr sz="28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4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Replays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record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if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processed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node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819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Processes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each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record </a:t>
            </a:r>
            <a:r>
              <a:rPr sz="2400" i="1" spc="-25" dirty="0">
                <a:solidFill>
                  <a:srgbClr val="515151"/>
                </a:solidFill>
                <a:latin typeface="Arial"/>
                <a:cs typeface="Arial"/>
              </a:rPr>
              <a:t>at</a:t>
            </a:r>
            <a:r>
              <a:rPr sz="2400" i="1" spc="-10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2400" i="1" spc="-55" dirty="0">
                <a:solidFill>
                  <a:srgbClr val="515151"/>
                </a:solidFill>
                <a:latin typeface="Arial"/>
                <a:cs typeface="Arial"/>
              </a:rPr>
              <a:t>least</a:t>
            </a:r>
            <a:r>
              <a:rPr sz="2400" i="1" spc="-10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515151"/>
                </a:solidFill>
                <a:latin typeface="Arial"/>
                <a:cs typeface="Arial"/>
              </a:rPr>
              <a:t>once</a:t>
            </a:r>
            <a:endParaRPr sz="2400">
              <a:latin typeface="Arial"/>
              <a:cs typeface="Arial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May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update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mutable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twice!</a:t>
            </a:r>
            <a:endParaRPr sz="24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Mutable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can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be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lost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due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404040"/>
                </a:solidFill>
                <a:latin typeface="Arial MT"/>
                <a:cs typeface="Arial MT"/>
              </a:rPr>
              <a:t>failure!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1D86CD"/>
              </a:buClr>
              <a:buFont typeface="Lucida Sans Unicode"/>
              <a:buChar char="-"/>
            </a:pPr>
            <a:endParaRPr sz="28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70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Trident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6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Use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update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endParaRPr sz="2800">
              <a:latin typeface="Arial MT"/>
              <a:cs typeface="Arial MT"/>
            </a:endParaRPr>
          </a:p>
          <a:p>
            <a:pPr marL="539750" lvl="1" indent="-311150">
              <a:lnSpc>
                <a:spcPct val="100000"/>
              </a:lnSpc>
              <a:spcBef>
                <a:spcPts val="74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Processes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each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record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i="1" spc="-55" dirty="0">
                <a:solidFill>
                  <a:srgbClr val="515151"/>
                </a:solidFill>
                <a:latin typeface="Arial"/>
                <a:cs typeface="Arial"/>
              </a:rPr>
              <a:t>exactly</a:t>
            </a:r>
            <a:r>
              <a:rPr sz="2400" i="1" spc="-10" dirty="0">
                <a:solidFill>
                  <a:srgbClr val="515151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515151"/>
                </a:solidFill>
                <a:latin typeface="Arial"/>
                <a:cs typeface="Arial"/>
              </a:rPr>
              <a:t>once</a:t>
            </a:r>
            <a:endParaRPr sz="2400">
              <a:latin typeface="Arial"/>
              <a:cs typeface="Arial"/>
            </a:endParaRPr>
          </a:p>
          <a:p>
            <a:pPr marL="539750" lvl="1" indent="-311150">
              <a:lnSpc>
                <a:spcPct val="100000"/>
              </a:lnSpc>
              <a:spcBef>
                <a:spcPts val="720"/>
              </a:spcBef>
              <a:buClr>
                <a:srgbClr val="1D86CD"/>
              </a:buClr>
              <a:buFont typeface="Lucida Sans Unicode"/>
              <a:buChar char="-"/>
              <a:tabLst>
                <a:tab pos="539750" algn="l"/>
              </a:tabLst>
            </a:pP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Per-state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external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Arial MT"/>
                <a:cs typeface="Arial MT"/>
              </a:rPr>
              <a:t>database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slow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9137" y="6389368"/>
            <a:ext cx="5715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Times New Roman"/>
                <a:cs typeface="Times New Roman"/>
              </a:rPr>
              <a:t>9</a:t>
            </a:r>
            <a:endParaRPr sz="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070" y="3673475"/>
            <a:ext cx="7886700" cy="57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i="1" spc="95" dirty="0">
                <a:solidFill>
                  <a:srgbClr val="383431"/>
                </a:solidFill>
                <a:latin typeface="Arial"/>
                <a:cs typeface="Arial"/>
              </a:rPr>
              <a:t>treaming</a:t>
            </a:r>
            <a:endParaRPr sz="7800" dirty="0">
              <a:latin typeface="Arial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2B4AA-A320-4EB7-826F-7AD2B592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3740" y="3611887"/>
            <a:ext cx="502164" cy="7007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1363" y="1637573"/>
            <a:ext cx="3316133" cy="1826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What</a:t>
            </a:r>
            <a:r>
              <a:rPr spc="-30" dirty="0"/>
              <a:t> </a:t>
            </a:r>
            <a:r>
              <a:rPr spc="-114" dirty="0"/>
              <a:t>is</a:t>
            </a:r>
            <a:r>
              <a:rPr spc="-30" dirty="0"/>
              <a:t> </a:t>
            </a:r>
            <a:r>
              <a:rPr spc="-60" dirty="0"/>
              <a:t>Spark</a:t>
            </a:r>
            <a:r>
              <a:rPr spc="-30" dirty="0"/>
              <a:t> </a:t>
            </a:r>
            <a:r>
              <a:rPr spc="-75" dirty="0"/>
              <a:t>Streaming?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AD5FF85-2583-4E12-859D-55E29981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526599" y="1435101"/>
            <a:ext cx="8068309" cy="18186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7665" marR="5080" indent="-355600">
              <a:lnSpc>
                <a:spcPct val="99700"/>
              </a:lnSpc>
              <a:spcBef>
                <a:spcPts val="110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Receive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streams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input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sources,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process </a:t>
            </a:r>
            <a:r>
              <a:rPr sz="2800" spc="-7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them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cluster,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push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out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databases/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dashboards</a:t>
            </a:r>
            <a:endParaRPr sz="28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695"/>
              </a:spcBef>
              <a:buClr>
                <a:srgbClr val="1D86CD"/>
              </a:buClr>
              <a:buFont typeface="Lucida Sans Unicode"/>
              <a:buChar char="&gt;"/>
              <a:tabLst>
                <a:tab pos="361950" algn="l"/>
              </a:tabLst>
            </a:pP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Scalable,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fault-tolerant,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second-scale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latencies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90828" y="4566008"/>
            <a:ext cx="622300" cy="1004569"/>
          </a:xfrm>
          <a:custGeom>
            <a:avLst/>
            <a:gdLst/>
            <a:ahLst/>
            <a:cxnLst/>
            <a:rect l="l" t="t" r="r" b="b"/>
            <a:pathLst>
              <a:path w="622300" h="1004570">
                <a:moveTo>
                  <a:pt x="0" y="251090"/>
                </a:moveTo>
                <a:lnTo>
                  <a:pt x="311150" y="251090"/>
                </a:lnTo>
                <a:lnTo>
                  <a:pt x="311150" y="0"/>
                </a:lnTo>
                <a:lnTo>
                  <a:pt x="622301" y="502181"/>
                </a:lnTo>
                <a:lnTo>
                  <a:pt x="311150" y="1004363"/>
                </a:lnTo>
                <a:lnTo>
                  <a:pt x="311150" y="753272"/>
                </a:lnTo>
                <a:lnTo>
                  <a:pt x="0" y="753272"/>
                </a:lnTo>
                <a:lnTo>
                  <a:pt x="0" y="251090"/>
                </a:lnTo>
                <a:close/>
              </a:path>
            </a:pathLst>
          </a:custGeom>
          <a:ln w="25399">
            <a:solidFill>
              <a:srgbClr val="9C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9318" y="4537064"/>
            <a:ext cx="622300" cy="1004569"/>
          </a:xfrm>
          <a:custGeom>
            <a:avLst/>
            <a:gdLst/>
            <a:ahLst/>
            <a:cxnLst/>
            <a:rect l="l" t="t" r="r" b="b"/>
            <a:pathLst>
              <a:path w="622300" h="1004570">
                <a:moveTo>
                  <a:pt x="0" y="251090"/>
                </a:moveTo>
                <a:lnTo>
                  <a:pt x="311150" y="251090"/>
                </a:lnTo>
                <a:lnTo>
                  <a:pt x="311150" y="0"/>
                </a:lnTo>
                <a:lnTo>
                  <a:pt x="622301" y="502181"/>
                </a:lnTo>
                <a:lnTo>
                  <a:pt x="311150" y="1004363"/>
                </a:lnTo>
                <a:lnTo>
                  <a:pt x="311150" y="753272"/>
                </a:lnTo>
                <a:lnTo>
                  <a:pt x="0" y="753272"/>
                </a:lnTo>
                <a:lnTo>
                  <a:pt x="0" y="251090"/>
                </a:lnTo>
                <a:close/>
              </a:path>
            </a:pathLst>
          </a:custGeom>
          <a:ln w="25399">
            <a:solidFill>
              <a:srgbClr val="9C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7774" y="4433542"/>
            <a:ext cx="1564640" cy="309245"/>
          </a:xfrm>
          <a:custGeom>
            <a:avLst/>
            <a:gdLst/>
            <a:ahLst/>
            <a:cxnLst/>
            <a:rect l="l" t="t" r="r" b="b"/>
            <a:pathLst>
              <a:path w="1564640" h="309245">
                <a:moveTo>
                  <a:pt x="0" y="51493"/>
                </a:moveTo>
                <a:lnTo>
                  <a:pt x="4046" y="31450"/>
                </a:lnTo>
                <a:lnTo>
                  <a:pt x="15082" y="15082"/>
                </a:lnTo>
                <a:lnTo>
                  <a:pt x="31450" y="4046"/>
                </a:lnTo>
                <a:lnTo>
                  <a:pt x="51494" y="0"/>
                </a:lnTo>
                <a:lnTo>
                  <a:pt x="1513114" y="0"/>
                </a:lnTo>
                <a:lnTo>
                  <a:pt x="1533158" y="4046"/>
                </a:lnTo>
                <a:lnTo>
                  <a:pt x="1549526" y="15082"/>
                </a:lnTo>
                <a:lnTo>
                  <a:pt x="1560561" y="31450"/>
                </a:lnTo>
                <a:lnTo>
                  <a:pt x="1564608" y="51493"/>
                </a:lnTo>
                <a:lnTo>
                  <a:pt x="1564608" y="257461"/>
                </a:lnTo>
                <a:lnTo>
                  <a:pt x="1560561" y="277505"/>
                </a:lnTo>
                <a:lnTo>
                  <a:pt x="1549526" y="293873"/>
                </a:lnTo>
                <a:lnTo>
                  <a:pt x="1533158" y="304909"/>
                </a:lnTo>
                <a:lnTo>
                  <a:pt x="1513114" y="308955"/>
                </a:lnTo>
                <a:lnTo>
                  <a:pt x="51494" y="308955"/>
                </a:lnTo>
                <a:lnTo>
                  <a:pt x="31450" y="304909"/>
                </a:lnTo>
                <a:lnTo>
                  <a:pt x="15082" y="293873"/>
                </a:lnTo>
                <a:lnTo>
                  <a:pt x="4046" y="277505"/>
                </a:lnTo>
                <a:lnTo>
                  <a:pt x="0" y="257461"/>
                </a:lnTo>
                <a:lnTo>
                  <a:pt x="0" y="51493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7774" y="4881370"/>
            <a:ext cx="1564640" cy="309245"/>
          </a:xfrm>
          <a:custGeom>
            <a:avLst/>
            <a:gdLst/>
            <a:ahLst/>
            <a:cxnLst/>
            <a:rect l="l" t="t" r="r" b="b"/>
            <a:pathLst>
              <a:path w="1564640" h="309245">
                <a:moveTo>
                  <a:pt x="0" y="51493"/>
                </a:moveTo>
                <a:lnTo>
                  <a:pt x="4046" y="31450"/>
                </a:lnTo>
                <a:lnTo>
                  <a:pt x="15082" y="15082"/>
                </a:lnTo>
                <a:lnTo>
                  <a:pt x="31450" y="4046"/>
                </a:lnTo>
                <a:lnTo>
                  <a:pt x="51494" y="0"/>
                </a:lnTo>
                <a:lnTo>
                  <a:pt x="1513114" y="0"/>
                </a:lnTo>
                <a:lnTo>
                  <a:pt x="1533158" y="4046"/>
                </a:lnTo>
                <a:lnTo>
                  <a:pt x="1549526" y="15082"/>
                </a:lnTo>
                <a:lnTo>
                  <a:pt x="1560561" y="31450"/>
                </a:lnTo>
                <a:lnTo>
                  <a:pt x="1564608" y="51493"/>
                </a:lnTo>
                <a:lnTo>
                  <a:pt x="1564608" y="257461"/>
                </a:lnTo>
                <a:lnTo>
                  <a:pt x="1560561" y="277505"/>
                </a:lnTo>
                <a:lnTo>
                  <a:pt x="1549526" y="293873"/>
                </a:lnTo>
                <a:lnTo>
                  <a:pt x="1533158" y="304909"/>
                </a:lnTo>
                <a:lnTo>
                  <a:pt x="1513114" y="308955"/>
                </a:lnTo>
                <a:lnTo>
                  <a:pt x="51494" y="308955"/>
                </a:lnTo>
                <a:lnTo>
                  <a:pt x="31450" y="304909"/>
                </a:lnTo>
                <a:lnTo>
                  <a:pt x="15082" y="293873"/>
                </a:lnTo>
                <a:lnTo>
                  <a:pt x="4046" y="277505"/>
                </a:lnTo>
                <a:lnTo>
                  <a:pt x="0" y="257461"/>
                </a:lnTo>
                <a:lnTo>
                  <a:pt x="0" y="51493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774" y="5336307"/>
            <a:ext cx="1564640" cy="309245"/>
          </a:xfrm>
          <a:custGeom>
            <a:avLst/>
            <a:gdLst/>
            <a:ahLst/>
            <a:cxnLst/>
            <a:rect l="l" t="t" r="r" b="b"/>
            <a:pathLst>
              <a:path w="1564640" h="309245">
                <a:moveTo>
                  <a:pt x="0" y="51493"/>
                </a:moveTo>
                <a:lnTo>
                  <a:pt x="4046" y="31450"/>
                </a:lnTo>
                <a:lnTo>
                  <a:pt x="15082" y="15082"/>
                </a:lnTo>
                <a:lnTo>
                  <a:pt x="31450" y="4046"/>
                </a:lnTo>
                <a:lnTo>
                  <a:pt x="51494" y="0"/>
                </a:lnTo>
                <a:lnTo>
                  <a:pt x="1513114" y="0"/>
                </a:lnTo>
                <a:lnTo>
                  <a:pt x="1533158" y="4046"/>
                </a:lnTo>
                <a:lnTo>
                  <a:pt x="1549526" y="15082"/>
                </a:lnTo>
                <a:lnTo>
                  <a:pt x="1560561" y="31450"/>
                </a:lnTo>
                <a:lnTo>
                  <a:pt x="1564608" y="51493"/>
                </a:lnTo>
                <a:lnTo>
                  <a:pt x="1564608" y="257461"/>
                </a:lnTo>
                <a:lnTo>
                  <a:pt x="1560561" y="277505"/>
                </a:lnTo>
                <a:lnTo>
                  <a:pt x="1549526" y="293873"/>
                </a:lnTo>
                <a:lnTo>
                  <a:pt x="1533158" y="304909"/>
                </a:lnTo>
                <a:lnTo>
                  <a:pt x="1513114" y="308955"/>
                </a:lnTo>
                <a:lnTo>
                  <a:pt x="51494" y="308955"/>
                </a:lnTo>
                <a:lnTo>
                  <a:pt x="31450" y="304909"/>
                </a:lnTo>
                <a:lnTo>
                  <a:pt x="15082" y="293873"/>
                </a:lnTo>
                <a:lnTo>
                  <a:pt x="4046" y="277505"/>
                </a:lnTo>
                <a:lnTo>
                  <a:pt x="0" y="257461"/>
                </a:lnTo>
                <a:lnTo>
                  <a:pt x="0" y="51493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92749" y="4438159"/>
            <a:ext cx="1340485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D4D4F"/>
                </a:solidFill>
                <a:latin typeface="Tahoma"/>
                <a:cs typeface="Tahoma"/>
              </a:rPr>
              <a:t>HDFS</a:t>
            </a:r>
            <a:endParaRPr sz="1800">
              <a:latin typeface="Tahoma"/>
              <a:cs typeface="Tahoma"/>
            </a:endParaRPr>
          </a:p>
          <a:p>
            <a:pPr marL="12700" marR="5080" algn="ctr">
              <a:lnSpc>
                <a:spcPts val="3579"/>
              </a:lnSpc>
              <a:spcBef>
                <a:spcPts val="100"/>
              </a:spcBef>
            </a:pPr>
            <a:r>
              <a:rPr sz="1800" b="1" spc="-40" dirty="0">
                <a:solidFill>
                  <a:srgbClr val="4D4D4F"/>
                </a:solidFill>
                <a:latin typeface="Tahoma"/>
                <a:cs typeface="Tahoma"/>
              </a:rPr>
              <a:t>Databases </a:t>
            </a:r>
            <a:r>
              <a:rPr sz="1800" b="1" spc="-35" dirty="0">
                <a:solidFill>
                  <a:srgbClr val="4D4D4F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4D4D4F"/>
                </a:solidFill>
                <a:latin typeface="Tahoma"/>
                <a:cs typeface="Tahoma"/>
              </a:rPr>
              <a:t>D</a:t>
            </a:r>
            <a:r>
              <a:rPr sz="1800" b="1" spc="-20" dirty="0">
                <a:solidFill>
                  <a:srgbClr val="4D4D4F"/>
                </a:solidFill>
                <a:latin typeface="Tahoma"/>
                <a:cs typeface="Tahoma"/>
              </a:rPr>
              <a:t>a</a:t>
            </a:r>
            <a:r>
              <a:rPr sz="1800" b="1" spc="-25" dirty="0">
                <a:solidFill>
                  <a:srgbClr val="4D4D4F"/>
                </a:solidFill>
                <a:latin typeface="Tahoma"/>
                <a:cs typeface="Tahoma"/>
              </a:rPr>
              <a:t>s</a:t>
            </a:r>
            <a:r>
              <a:rPr sz="1800" b="1" spc="-90" dirty="0">
                <a:solidFill>
                  <a:srgbClr val="4D4D4F"/>
                </a:solidFill>
                <a:latin typeface="Tahoma"/>
                <a:cs typeface="Tahoma"/>
              </a:rPr>
              <a:t>h</a:t>
            </a:r>
            <a:r>
              <a:rPr sz="1800" b="1" spc="-35" dirty="0">
                <a:solidFill>
                  <a:srgbClr val="4D4D4F"/>
                </a:solidFill>
                <a:latin typeface="Tahoma"/>
                <a:cs typeface="Tahoma"/>
              </a:rPr>
              <a:t>b</a:t>
            </a:r>
            <a:r>
              <a:rPr sz="1800" b="1" spc="-85" dirty="0">
                <a:solidFill>
                  <a:srgbClr val="4D4D4F"/>
                </a:solidFill>
                <a:latin typeface="Tahoma"/>
                <a:cs typeface="Tahoma"/>
              </a:rPr>
              <a:t>o</a:t>
            </a:r>
            <a:r>
              <a:rPr sz="1800" b="1" spc="-45" dirty="0">
                <a:solidFill>
                  <a:srgbClr val="4D4D4F"/>
                </a:solidFill>
                <a:latin typeface="Tahoma"/>
                <a:cs typeface="Tahoma"/>
              </a:rPr>
              <a:t>a</a:t>
            </a:r>
            <a:r>
              <a:rPr sz="1800" b="1" spc="-40" dirty="0">
                <a:solidFill>
                  <a:srgbClr val="4D4D4F"/>
                </a:solidFill>
                <a:latin typeface="Tahoma"/>
                <a:cs typeface="Tahoma"/>
              </a:rPr>
              <a:t>r</a:t>
            </a:r>
            <a:r>
              <a:rPr sz="1800" b="1" spc="-35" dirty="0">
                <a:solidFill>
                  <a:srgbClr val="4D4D4F"/>
                </a:solidFill>
                <a:latin typeface="Tahoma"/>
                <a:cs typeface="Tahoma"/>
              </a:rPr>
              <a:t>d</a:t>
            </a:r>
            <a:r>
              <a:rPr sz="1800" b="1" spc="25" dirty="0">
                <a:solidFill>
                  <a:srgbClr val="4D4D4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15384" y="4141723"/>
            <a:ext cx="1214755" cy="712470"/>
            <a:chOff x="1215384" y="4141723"/>
            <a:chExt cx="1214755" cy="712470"/>
          </a:xfrm>
        </p:grpSpPr>
        <p:sp>
          <p:nvSpPr>
            <p:cNvPr id="11" name="object 11"/>
            <p:cNvSpPr/>
            <p:nvPr/>
          </p:nvSpPr>
          <p:spPr>
            <a:xfrm>
              <a:off x="1228084" y="4532045"/>
              <a:ext cx="1189355" cy="309245"/>
            </a:xfrm>
            <a:custGeom>
              <a:avLst/>
              <a:gdLst/>
              <a:ahLst/>
              <a:cxnLst/>
              <a:rect l="l" t="t" r="r" b="b"/>
              <a:pathLst>
                <a:path w="1189355" h="309245">
                  <a:moveTo>
                    <a:pt x="0" y="51493"/>
                  </a:moveTo>
                  <a:lnTo>
                    <a:pt x="4046" y="31450"/>
                  </a:lnTo>
                  <a:lnTo>
                    <a:pt x="15082" y="15082"/>
                  </a:lnTo>
                  <a:lnTo>
                    <a:pt x="31450" y="4046"/>
                  </a:lnTo>
                  <a:lnTo>
                    <a:pt x="51493" y="0"/>
                  </a:lnTo>
                  <a:lnTo>
                    <a:pt x="1137362" y="0"/>
                  </a:lnTo>
                  <a:lnTo>
                    <a:pt x="1157406" y="4046"/>
                  </a:lnTo>
                  <a:lnTo>
                    <a:pt x="1173774" y="15082"/>
                  </a:lnTo>
                  <a:lnTo>
                    <a:pt x="1184809" y="31450"/>
                  </a:lnTo>
                  <a:lnTo>
                    <a:pt x="1188856" y="51493"/>
                  </a:lnTo>
                  <a:lnTo>
                    <a:pt x="1188856" y="257461"/>
                  </a:lnTo>
                  <a:lnTo>
                    <a:pt x="1184809" y="277505"/>
                  </a:lnTo>
                  <a:lnTo>
                    <a:pt x="1173774" y="293873"/>
                  </a:lnTo>
                  <a:lnTo>
                    <a:pt x="1157406" y="304909"/>
                  </a:lnTo>
                  <a:lnTo>
                    <a:pt x="1137362" y="308955"/>
                  </a:lnTo>
                  <a:lnTo>
                    <a:pt x="51493" y="308955"/>
                  </a:lnTo>
                  <a:lnTo>
                    <a:pt x="31450" y="304909"/>
                  </a:lnTo>
                  <a:lnTo>
                    <a:pt x="15082" y="293873"/>
                  </a:lnTo>
                  <a:lnTo>
                    <a:pt x="4046" y="277505"/>
                  </a:lnTo>
                  <a:lnTo>
                    <a:pt x="0" y="257461"/>
                  </a:lnTo>
                  <a:lnTo>
                    <a:pt x="0" y="51493"/>
                  </a:lnTo>
                  <a:close/>
                </a:path>
              </a:pathLst>
            </a:custGeom>
            <a:ln w="25399">
              <a:solidFill>
                <a:srgbClr val="8C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8084" y="4154423"/>
              <a:ext cx="1189355" cy="309245"/>
            </a:xfrm>
            <a:custGeom>
              <a:avLst/>
              <a:gdLst/>
              <a:ahLst/>
              <a:cxnLst/>
              <a:rect l="l" t="t" r="r" b="b"/>
              <a:pathLst>
                <a:path w="1189355" h="309245">
                  <a:moveTo>
                    <a:pt x="0" y="51493"/>
                  </a:moveTo>
                  <a:lnTo>
                    <a:pt x="4046" y="31450"/>
                  </a:lnTo>
                  <a:lnTo>
                    <a:pt x="15082" y="15082"/>
                  </a:lnTo>
                  <a:lnTo>
                    <a:pt x="31450" y="4046"/>
                  </a:lnTo>
                  <a:lnTo>
                    <a:pt x="51493" y="0"/>
                  </a:lnTo>
                  <a:lnTo>
                    <a:pt x="1137362" y="0"/>
                  </a:lnTo>
                  <a:lnTo>
                    <a:pt x="1157406" y="4046"/>
                  </a:lnTo>
                  <a:lnTo>
                    <a:pt x="1173774" y="15082"/>
                  </a:lnTo>
                  <a:lnTo>
                    <a:pt x="1184809" y="31450"/>
                  </a:lnTo>
                  <a:lnTo>
                    <a:pt x="1188856" y="51493"/>
                  </a:lnTo>
                  <a:lnTo>
                    <a:pt x="1188856" y="257461"/>
                  </a:lnTo>
                  <a:lnTo>
                    <a:pt x="1184809" y="277505"/>
                  </a:lnTo>
                  <a:lnTo>
                    <a:pt x="1173774" y="293873"/>
                  </a:lnTo>
                  <a:lnTo>
                    <a:pt x="1157406" y="304909"/>
                  </a:lnTo>
                  <a:lnTo>
                    <a:pt x="1137362" y="308955"/>
                  </a:lnTo>
                  <a:lnTo>
                    <a:pt x="51493" y="308955"/>
                  </a:lnTo>
                  <a:lnTo>
                    <a:pt x="31450" y="304909"/>
                  </a:lnTo>
                  <a:lnTo>
                    <a:pt x="15082" y="293873"/>
                  </a:lnTo>
                  <a:lnTo>
                    <a:pt x="4046" y="277505"/>
                  </a:lnTo>
                  <a:lnTo>
                    <a:pt x="0" y="257461"/>
                  </a:lnTo>
                  <a:lnTo>
                    <a:pt x="0" y="51493"/>
                  </a:lnTo>
                  <a:close/>
                </a:path>
              </a:pathLst>
            </a:custGeom>
            <a:ln w="25399">
              <a:solidFill>
                <a:srgbClr val="8C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15384" y="4900576"/>
            <a:ext cx="1227455" cy="1073785"/>
            <a:chOff x="1215384" y="4900576"/>
            <a:chExt cx="1227455" cy="1073785"/>
          </a:xfrm>
        </p:grpSpPr>
        <p:sp>
          <p:nvSpPr>
            <p:cNvPr id="14" name="object 14"/>
            <p:cNvSpPr/>
            <p:nvPr/>
          </p:nvSpPr>
          <p:spPr>
            <a:xfrm>
              <a:off x="1228084" y="4913276"/>
              <a:ext cx="1189355" cy="309245"/>
            </a:xfrm>
            <a:custGeom>
              <a:avLst/>
              <a:gdLst/>
              <a:ahLst/>
              <a:cxnLst/>
              <a:rect l="l" t="t" r="r" b="b"/>
              <a:pathLst>
                <a:path w="1189355" h="309245">
                  <a:moveTo>
                    <a:pt x="0" y="51493"/>
                  </a:moveTo>
                  <a:lnTo>
                    <a:pt x="4046" y="31450"/>
                  </a:lnTo>
                  <a:lnTo>
                    <a:pt x="15082" y="15082"/>
                  </a:lnTo>
                  <a:lnTo>
                    <a:pt x="31450" y="4046"/>
                  </a:lnTo>
                  <a:lnTo>
                    <a:pt x="51493" y="0"/>
                  </a:lnTo>
                  <a:lnTo>
                    <a:pt x="1137362" y="0"/>
                  </a:lnTo>
                  <a:lnTo>
                    <a:pt x="1157406" y="4046"/>
                  </a:lnTo>
                  <a:lnTo>
                    <a:pt x="1173774" y="15082"/>
                  </a:lnTo>
                  <a:lnTo>
                    <a:pt x="1184809" y="31450"/>
                  </a:lnTo>
                  <a:lnTo>
                    <a:pt x="1188856" y="51493"/>
                  </a:lnTo>
                  <a:lnTo>
                    <a:pt x="1188856" y="257461"/>
                  </a:lnTo>
                  <a:lnTo>
                    <a:pt x="1184809" y="277505"/>
                  </a:lnTo>
                  <a:lnTo>
                    <a:pt x="1173774" y="293873"/>
                  </a:lnTo>
                  <a:lnTo>
                    <a:pt x="1157406" y="304909"/>
                  </a:lnTo>
                  <a:lnTo>
                    <a:pt x="1137362" y="308955"/>
                  </a:lnTo>
                  <a:lnTo>
                    <a:pt x="51493" y="308955"/>
                  </a:lnTo>
                  <a:lnTo>
                    <a:pt x="31450" y="304909"/>
                  </a:lnTo>
                  <a:lnTo>
                    <a:pt x="15082" y="293873"/>
                  </a:lnTo>
                  <a:lnTo>
                    <a:pt x="4046" y="277505"/>
                  </a:lnTo>
                  <a:lnTo>
                    <a:pt x="0" y="257461"/>
                  </a:lnTo>
                  <a:lnTo>
                    <a:pt x="0" y="51493"/>
                  </a:lnTo>
                  <a:close/>
                </a:path>
              </a:pathLst>
            </a:custGeom>
            <a:ln w="25399">
              <a:solidFill>
                <a:srgbClr val="8C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8084" y="5280332"/>
              <a:ext cx="1189355" cy="309245"/>
            </a:xfrm>
            <a:custGeom>
              <a:avLst/>
              <a:gdLst/>
              <a:ahLst/>
              <a:cxnLst/>
              <a:rect l="l" t="t" r="r" b="b"/>
              <a:pathLst>
                <a:path w="1189355" h="309245">
                  <a:moveTo>
                    <a:pt x="0" y="51493"/>
                  </a:moveTo>
                  <a:lnTo>
                    <a:pt x="4046" y="31450"/>
                  </a:lnTo>
                  <a:lnTo>
                    <a:pt x="15082" y="15082"/>
                  </a:lnTo>
                  <a:lnTo>
                    <a:pt x="31450" y="4046"/>
                  </a:lnTo>
                  <a:lnTo>
                    <a:pt x="51493" y="0"/>
                  </a:lnTo>
                  <a:lnTo>
                    <a:pt x="1137362" y="0"/>
                  </a:lnTo>
                  <a:lnTo>
                    <a:pt x="1157406" y="4046"/>
                  </a:lnTo>
                  <a:lnTo>
                    <a:pt x="1173774" y="15082"/>
                  </a:lnTo>
                  <a:lnTo>
                    <a:pt x="1184809" y="31450"/>
                  </a:lnTo>
                  <a:lnTo>
                    <a:pt x="1188856" y="51493"/>
                  </a:lnTo>
                  <a:lnTo>
                    <a:pt x="1188856" y="257461"/>
                  </a:lnTo>
                  <a:lnTo>
                    <a:pt x="1184809" y="277505"/>
                  </a:lnTo>
                  <a:lnTo>
                    <a:pt x="1173774" y="293873"/>
                  </a:lnTo>
                  <a:lnTo>
                    <a:pt x="1157406" y="304909"/>
                  </a:lnTo>
                  <a:lnTo>
                    <a:pt x="1137362" y="308955"/>
                  </a:lnTo>
                  <a:lnTo>
                    <a:pt x="51493" y="308955"/>
                  </a:lnTo>
                  <a:lnTo>
                    <a:pt x="31450" y="304909"/>
                  </a:lnTo>
                  <a:lnTo>
                    <a:pt x="15082" y="293873"/>
                  </a:lnTo>
                  <a:lnTo>
                    <a:pt x="4046" y="277505"/>
                  </a:lnTo>
                  <a:lnTo>
                    <a:pt x="0" y="257461"/>
                  </a:lnTo>
                  <a:lnTo>
                    <a:pt x="0" y="51493"/>
                  </a:lnTo>
                  <a:close/>
                </a:path>
              </a:pathLst>
            </a:custGeom>
            <a:ln w="25399">
              <a:solidFill>
                <a:srgbClr val="8C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41284" y="5652503"/>
              <a:ext cx="1189355" cy="309245"/>
            </a:xfrm>
            <a:custGeom>
              <a:avLst/>
              <a:gdLst/>
              <a:ahLst/>
              <a:cxnLst/>
              <a:rect l="l" t="t" r="r" b="b"/>
              <a:pathLst>
                <a:path w="1189355" h="309245">
                  <a:moveTo>
                    <a:pt x="0" y="51493"/>
                  </a:moveTo>
                  <a:lnTo>
                    <a:pt x="4046" y="31450"/>
                  </a:lnTo>
                  <a:lnTo>
                    <a:pt x="15082" y="15082"/>
                  </a:lnTo>
                  <a:lnTo>
                    <a:pt x="31450" y="4046"/>
                  </a:lnTo>
                  <a:lnTo>
                    <a:pt x="51493" y="0"/>
                  </a:lnTo>
                  <a:lnTo>
                    <a:pt x="1137362" y="0"/>
                  </a:lnTo>
                  <a:lnTo>
                    <a:pt x="1157406" y="4046"/>
                  </a:lnTo>
                  <a:lnTo>
                    <a:pt x="1173774" y="15082"/>
                  </a:lnTo>
                  <a:lnTo>
                    <a:pt x="1184810" y="31450"/>
                  </a:lnTo>
                  <a:lnTo>
                    <a:pt x="1188856" y="51493"/>
                  </a:lnTo>
                  <a:lnTo>
                    <a:pt x="1188856" y="257461"/>
                  </a:lnTo>
                  <a:lnTo>
                    <a:pt x="1184810" y="277505"/>
                  </a:lnTo>
                  <a:lnTo>
                    <a:pt x="1173774" y="293873"/>
                  </a:lnTo>
                  <a:lnTo>
                    <a:pt x="1157406" y="304909"/>
                  </a:lnTo>
                  <a:lnTo>
                    <a:pt x="1137362" y="308955"/>
                  </a:lnTo>
                  <a:lnTo>
                    <a:pt x="51493" y="308955"/>
                  </a:lnTo>
                  <a:lnTo>
                    <a:pt x="31450" y="304909"/>
                  </a:lnTo>
                  <a:lnTo>
                    <a:pt x="15082" y="293873"/>
                  </a:lnTo>
                  <a:lnTo>
                    <a:pt x="4046" y="277505"/>
                  </a:lnTo>
                  <a:lnTo>
                    <a:pt x="0" y="257461"/>
                  </a:lnTo>
                  <a:lnTo>
                    <a:pt x="0" y="51493"/>
                  </a:lnTo>
                  <a:close/>
                </a:path>
              </a:pathLst>
            </a:custGeom>
            <a:ln w="25399">
              <a:solidFill>
                <a:srgbClr val="8C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02851" y="4055739"/>
            <a:ext cx="845185" cy="190118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8740" marR="71120" indent="27940" algn="just">
              <a:lnSpc>
                <a:spcPct val="138300"/>
              </a:lnSpc>
              <a:spcBef>
                <a:spcPts val="85"/>
              </a:spcBef>
            </a:pPr>
            <a:r>
              <a:rPr sz="1800" b="1" spc="-50" dirty="0">
                <a:solidFill>
                  <a:srgbClr val="4D4D4F"/>
                </a:solidFill>
                <a:latin typeface="Tahoma"/>
                <a:cs typeface="Tahoma"/>
              </a:rPr>
              <a:t>Kafka </a:t>
            </a:r>
            <a:r>
              <a:rPr sz="1800" b="1" spc="-520" dirty="0">
                <a:solidFill>
                  <a:srgbClr val="4D4D4F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4D4D4F"/>
                </a:solidFill>
                <a:latin typeface="Tahoma"/>
                <a:cs typeface="Tahoma"/>
              </a:rPr>
              <a:t>Flu</a:t>
            </a:r>
            <a:r>
              <a:rPr sz="1800" b="1" spc="-40" dirty="0">
                <a:solidFill>
                  <a:srgbClr val="4D4D4F"/>
                </a:solidFill>
                <a:latin typeface="Tahoma"/>
                <a:cs typeface="Tahoma"/>
              </a:rPr>
              <a:t>me  </a:t>
            </a:r>
            <a:r>
              <a:rPr sz="1800" b="1" spc="-5" dirty="0">
                <a:solidFill>
                  <a:srgbClr val="4D4D4F"/>
                </a:solidFill>
                <a:latin typeface="Tahoma"/>
                <a:cs typeface="Tahoma"/>
              </a:rPr>
              <a:t>HDFS</a:t>
            </a:r>
            <a:endParaRPr sz="1800">
              <a:latin typeface="Tahoma"/>
              <a:cs typeface="Tahoma"/>
            </a:endParaRPr>
          </a:p>
          <a:p>
            <a:pPr marL="41275" marR="5080" indent="-29209">
              <a:lnSpc>
                <a:spcPts val="2930"/>
              </a:lnSpc>
              <a:spcBef>
                <a:spcPts val="60"/>
              </a:spcBef>
            </a:pPr>
            <a:r>
              <a:rPr sz="1800" b="1" spc="25" dirty="0">
                <a:solidFill>
                  <a:srgbClr val="4D4D4F"/>
                </a:solidFill>
                <a:latin typeface="Tahoma"/>
                <a:cs typeface="Tahoma"/>
              </a:rPr>
              <a:t>Ki</a:t>
            </a:r>
            <a:r>
              <a:rPr sz="1800" b="1" spc="-90" dirty="0">
                <a:solidFill>
                  <a:srgbClr val="4D4D4F"/>
                </a:solidFill>
                <a:latin typeface="Tahoma"/>
                <a:cs typeface="Tahoma"/>
              </a:rPr>
              <a:t>n</a:t>
            </a:r>
            <a:r>
              <a:rPr sz="1800" b="1" spc="-45" dirty="0">
                <a:solidFill>
                  <a:srgbClr val="4D4D4F"/>
                </a:solidFill>
                <a:latin typeface="Tahoma"/>
                <a:cs typeface="Tahoma"/>
              </a:rPr>
              <a:t>e</a:t>
            </a:r>
            <a:r>
              <a:rPr sz="1800" b="1" spc="25" dirty="0">
                <a:solidFill>
                  <a:srgbClr val="4D4D4F"/>
                </a:solidFill>
                <a:latin typeface="Tahoma"/>
                <a:cs typeface="Tahoma"/>
              </a:rPr>
              <a:t>s</a:t>
            </a:r>
            <a:r>
              <a:rPr sz="1800" b="1" spc="30" dirty="0">
                <a:solidFill>
                  <a:srgbClr val="4D4D4F"/>
                </a:solidFill>
                <a:latin typeface="Tahoma"/>
                <a:cs typeface="Tahoma"/>
              </a:rPr>
              <a:t>i</a:t>
            </a:r>
            <a:r>
              <a:rPr sz="1800" b="1" spc="20" dirty="0">
                <a:solidFill>
                  <a:srgbClr val="4D4D4F"/>
                </a:solidFill>
                <a:latin typeface="Tahoma"/>
                <a:cs typeface="Tahoma"/>
              </a:rPr>
              <a:t>s  </a:t>
            </a:r>
            <a:r>
              <a:rPr sz="1800" b="1" spc="-55" dirty="0">
                <a:solidFill>
                  <a:srgbClr val="4D4D4F"/>
                </a:solidFill>
                <a:latin typeface="Tahoma"/>
                <a:cs typeface="Tahoma"/>
              </a:rPr>
              <a:t>Twitter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90077" y="4198486"/>
            <a:ext cx="2399030" cy="1751330"/>
          </a:xfrm>
          <a:custGeom>
            <a:avLst/>
            <a:gdLst/>
            <a:ahLst/>
            <a:cxnLst/>
            <a:rect l="l" t="t" r="r" b="b"/>
            <a:pathLst>
              <a:path w="2399029" h="1751329">
                <a:moveTo>
                  <a:pt x="0" y="291840"/>
                </a:moveTo>
                <a:lnTo>
                  <a:pt x="3819" y="244502"/>
                </a:lnTo>
                <a:lnTo>
                  <a:pt x="14878" y="199596"/>
                </a:lnTo>
                <a:lnTo>
                  <a:pt x="32574" y="157723"/>
                </a:lnTo>
                <a:lnTo>
                  <a:pt x="56308" y="119483"/>
                </a:lnTo>
                <a:lnTo>
                  <a:pt x="85478" y="85478"/>
                </a:lnTo>
                <a:lnTo>
                  <a:pt x="119483" y="56308"/>
                </a:lnTo>
                <a:lnTo>
                  <a:pt x="157723" y="32574"/>
                </a:lnTo>
                <a:lnTo>
                  <a:pt x="199596" y="14878"/>
                </a:lnTo>
                <a:lnTo>
                  <a:pt x="244502" y="3819"/>
                </a:lnTo>
                <a:lnTo>
                  <a:pt x="291841" y="0"/>
                </a:lnTo>
                <a:lnTo>
                  <a:pt x="2107098" y="0"/>
                </a:lnTo>
                <a:lnTo>
                  <a:pt x="2154436" y="3819"/>
                </a:lnTo>
                <a:lnTo>
                  <a:pt x="2199342" y="14878"/>
                </a:lnTo>
                <a:lnTo>
                  <a:pt x="2241216" y="32574"/>
                </a:lnTo>
                <a:lnTo>
                  <a:pt x="2279455" y="56308"/>
                </a:lnTo>
                <a:lnTo>
                  <a:pt x="2313461" y="85478"/>
                </a:lnTo>
                <a:lnTo>
                  <a:pt x="2342630" y="119483"/>
                </a:lnTo>
                <a:lnTo>
                  <a:pt x="2366364" y="157723"/>
                </a:lnTo>
                <a:lnTo>
                  <a:pt x="2384061" y="199596"/>
                </a:lnTo>
                <a:lnTo>
                  <a:pt x="2395119" y="244502"/>
                </a:lnTo>
                <a:lnTo>
                  <a:pt x="2398939" y="291840"/>
                </a:lnTo>
                <a:lnTo>
                  <a:pt x="2398939" y="1459170"/>
                </a:lnTo>
                <a:lnTo>
                  <a:pt x="2395119" y="1506508"/>
                </a:lnTo>
                <a:lnTo>
                  <a:pt x="2384061" y="1551414"/>
                </a:lnTo>
                <a:lnTo>
                  <a:pt x="2366364" y="1593288"/>
                </a:lnTo>
                <a:lnTo>
                  <a:pt x="2342630" y="1631527"/>
                </a:lnTo>
                <a:lnTo>
                  <a:pt x="2313461" y="1665533"/>
                </a:lnTo>
                <a:lnTo>
                  <a:pt x="2279455" y="1694703"/>
                </a:lnTo>
                <a:lnTo>
                  <a:pt x="2241216" y="1718436"/>
                </a:lnTo>
                <a:lnTo>
                  <a:pt x="2199342" y="1736133"/>
                </a:lnTo>
                <a:lnTo>
                  <a:pt x="2154436" y="1747191"/>
                </a:lnTo>
                <a:lnTo>
                  <a:pt x="2107098" y="1751011"/>
                </a:lnTo>
                <a:lnTo>
                  <a:pt x="291841" y="1751011"/>
                </a:lnTo>
                <a:lnTo>
                  <a:pt x="244502" y="1747191"/>
                </a:lnTo>
                <a:lnTo>
                  <a:pt x="199596" y="1736133"/>
                </a:lnTo>
                <a:lnTo>
                  <a:pt x="157723" y="1718436"/>
                </a:lnTo>
                <a:lnTo>
                  <a:pt x="119483" y="1694703"/>
                </a:lnTo>
                <a:lnTo>
                  <a:pt x="85478" y="1665533"/>
                </a:lnTo>
                <a:lnTo>
                  <a:pt x="56308" y="1631527"/>
                </a:lnTo>
                <a:lnTo>
                  <a:pt x="32574" y="1593288"/>
                </a:lnTo>
                <a:lnTo>
                  <a:pt x="14878" y="1551414"/>
                </a:lnTo>
                <a:lnTo>
                  <a:pt x="3819" y="1506508"/>
                </a:lnTo>
                <a:lnTo>
                  <a:pt x="0" y="1459170"/>
                </a:lnTo>
                <a:lnTo>
                  <a:pt x="0" y="291840"/>
                </a:lnTo>
                <a:close/>
              </a:path>
            </a:pathLst>
          </a:custGeom>
          <a:ln w="25399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24597" y="5105679"/>
            <a:ext cx="18434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100" dirty="0">
                <a:solidFill>
                  <a:srgbClr val="383431"/>
                </a:solidFill>
                <a:latin typeface="Arial"/>
                <a:cs typeface="Arial"/>
              </a:rPr>
              <a:t>treaming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51706" y="4403388"/>
            <a:ext cx="1411605" cy="1138555"/>
            <a:chOff x="3451706" y="4403388"/>
            <a:chExt cx="1411605" cy="113855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1707" y="5243695"/>
              <a:ext cx="213730" cy="2982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1706" y="4403388"/>
              <a:ext cx="1411410" cy="777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spc="-40" dirty="0"/>
              <a:t>does</a:t>
            </a:r>
            <a:r>
              <a:rPr spc="-20" dirty="0"/>
              <a:t> </a:t>
            </a:r>
            <a:r>
              <a:rPr spc="-60" dirty="0"/>
              <a:t>Spark</a:t>
            </a:r>
            <a:r>
              <a:rPr spc="-20" dirty="0"/>
              <a:t> </a:t>
            </a:r>
            <a:r>
              <a:rPr spc="-75" dirty="0"/>
              <a:t>Streaming</a:t>
            </a:r>
            <a:r>
              <a:rPr spc="-20" dirty="0"/>
              <a:t> </a:t>
            </a:r>
            <a:r>
              <a:rPr spc="-15" dirty="0"/>
              <a:t>work?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93EB040-73CE-41A0-9D83-BD642E912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827801" y="4872452"/>
            <a:ext cx="2009775" cy="1004569"/>
          </a:xfrm>
          <a:custGeom>
            <a:avLst/>
            <a:gdLst/>
            <a:ahLst/>
            <a:cxnLst/>
            <a:rect l="l" t="t" r="r" b="b"/>
            <a:pathLst>
              <a:path w="2009775" h="1004570">
                <a:moveTo>
                  <a:pt x="0" y="251090"/>
                </a:moveTo>
                <a:lnTo>
                  <a:pt x="1507154" y="251090"/>
                </a:lnTo>
                <a:lnTo>
                  <a:pt x="1507154" y="0"/>
                </a:lnTo>
                <a:lnTo>
                  <a:pt x="2009336" y="502181"/>
                </a:lnTo>
                <a:lnTo>
                  <a:pt x="1507154" y="1004363"/>
                </a:lnTo>
                <a:lnTo>
                  <a:pt x="1507154" y="753272"/>
                </a:lnTo>
                <a:lnTo>
                  <a:pt x="0" y="753272"/>
                </a:lnTo>
                <a:lnTo>
                  <a:pt x="0" y="251090"/>
                </a:lnTo>
                <a:close/>
              </a:path>
            </a:pathLst>
          </a:custGeom>
          <a:ln w="25399">
            <a:solidFill>
              <a:srgbClr val="649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4090" y="5224774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67676A"/>
                </a:solidFill>
                <a:latin typeface="Tahoma"/>
                <a:cs typeface="Tahoma"/>
              </a:rPr>
              <a:t>data</a:t>
            </a:r>
            <a:r>
              <a:rPr sz="1800" b="1" spc="-20" dirty="0">
                <a:solidFill>
                  <a:srgbClr val="67676A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67676A"/>
                </a:solidFill>
                <a:latin typeface="Tahoma"/>
                <a:cs typeface="Tahoma"/>
              </a:rPr>
              <a:t>streams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85562" y="4872452"/>
            <a:ext cx="622300" cy="1004569"/>
          </a:xfrm>
          <a:custGeom>
            <a:avLst/>
            <a:gdLst/>
            <a:ahLst/>
            <a:cxnLst/>
            <a:rect l="l" t="t" r="r" b="b"/>
            <a:pathLst>
              <a:path w="622300" h="1004570">
                <a:moveTo>
                  <a:pt x="0" y="251090"/>
                </a:moveTo>
                <a:lnTo>
                  <a:pt x="311150" y="251090"/>
                </a:lnTo>
                <a:lnTo>
                  <a:pt x="311150" y="0"/>
                </a:lnTo>
                <a:lnTo>
                  <a:pt x="622301" y="502181"/>
                </a:lnTo>
                <a:lnTo>
                  <a:pt x="311150" y="1004363"/>
                </a:lnTo>
                <a:lnTo>
                  <a:pt x="311150" y="753272"/>
                </a:lnTo>
                <a:lnTo>
                  <a:pt x="0" y="753272"/>
                </a:lnTo>
                <a:lnTo>
                  <a:pt x="0" y="251090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824437" y="4297944"/>
            <a:ext cx="3808729" cy="2035810"/>
            <a:chOff x="2824437" y="4297944"/>
            <a:chExt cx="3808729" cy="2035810"/>
          </a:xfrm>
        </p:grpSpPr>
        <p:sp>
          <p:nvSpPr>
            <p:cNvPr id="7" name="object 7"/>
            <p:cNvSpPr/>
            <p:nvPr/>
          </p:nvSpPr>
          <p:spPr>
            <a:xfrm>
              <a:off x="2974817" y="4310644"/>
              <a:ext cx="3645535" cy="2010410"/>
            </a:xfrm>
            <a:custGeom>
              <a:avLst/>
              <a:gdLst/>
              <a:ahLst/>
              <a:cxnLst/>
              <a:rect l="l" t="t" r="r" b="b"/>
              <a:pathLst>
                <a:path w="3645534" h="2010410">
                  <a:moveTo>
                    <a:pt x="0" y="335004"/>
                  </a:moveTo>
                  <a:lnTo>
                    <a:pt x="3632" y="285500"/>
                  </a:lnTo>
                  <a:lnTo>
                    <a:pt x="14183" y="238251"/>
                  </a:lnTo>
                  <a:lnTo>
                    <a:pt x="31136" y="193775"/>
                  </a:lnTo>
                  <a:lnTo>
                    <a:pt x="53971" y="152591"/>
                  </a:lnTo>
                  <a:lnTo>
                    <a:pt x="82171" y="115217"/>
                  </a:lnTo>
                  <a:lnTo>
                    <a:pt x="115217" y="82171"/>
                  </a:lnTo>
                  <a:lnTo>
                    <a:pt x="152591" y="53971"/>
                  </a:lnTo>
                  <a:lnTo>
                    <a:pt x="193775" y="31136"/>
                  </a:lnTo>
                  <a:lnTo>
                    <a:pt x="238251" y="14183"/>
                  </a:lnTo>
                  <a:lnTo>
                    <a:pt x="285500" y="3632"/>
                  </a:lnTo>
                  <a:lnTo>
                    <a:pt x="335005" y="0"/>
                  </a:lnTo>
                  <a:lnTo>
                    <a:pt x="3310442" y="0"/>
                  </a:lnTo>
                  <a:lnTo>
                    <a:pt x="3359946" y="3632"/>
                  </a:lnTo>
                  <a:lnTo>
                    <a:pt x="3407196" y="14183"/>
                  </a:lnTo>
                  <a:lnTo>
                    <a:pt x="3451671" y="31136"/>
                  </a:lnTo>
                  <a:lnTo>
                    <a:pt x="3492855" y="53971"/>
                  </a:lnTo>
                  <a:lnTo>
                    <a:pt x="3530230" y="82171"/>
                  </a:lnTo>
                  <a:lnTo>
                    <a:pt x="3563276" y="115217"/>
                  </a:lnTo>
                  <a:lnTo>
                    <a:pt x="3591475" y="152591"/>
                  </a:lnTo>
                  <a:lnTo>
                    <a:pt x="3614310" y="193775"/>
                  </a:lnTo>
                  <a:lnTo>
                    <a:pt x="3631263" y="238251"/>
                  </a:lnTo>
                  <a:lnTo>
                    <a:pt x="3641814" y="285500"/>
                  </a:lnTo>
                  <a:lnTo>
                    <a:pt x="3645447" y="335004"/>
                  </a:lnTo>
                  <a:lnTo>
                    <a:pt x="3645447" y="1674982"/>
                  </a:lnTo>
                  <a:lnTo>
                    <a:pt x="3641814" y="1724486"/>
                  </a:lnTo>
                  <a:lnTo>
                    <a:pt x="3631263" y="1771736"/>
                  </a:lnTo>
                  <a:lnTo>
                    <a:pt x="3614310" y="1816211"/>
                  </a:lnTo>
                  <a:lnTo>
                    <a:pt x="3591475" y="1857396"/>
                  </a:lnTo>
                  <a:lnTo>
                    <a:pt x="3563276" y="1894770"/>
                  </a:lnTo>
                  <a:lnTo>
                    <a:pt x="3530230" y="1927816"/>
                  </a:lnTo>
                  <a:lnTo>
                    <a:pt x="3492855" y="1956015"/>
                  </a:lnTo>
                  <a:lnTo>
                    <a:pt x="3451671" y="1978851"/>
                  </a:lnTo>
                  <a:lnTo>
                    <a:pt x="3407196" y="1995803"/>
                  </a:lnTo>
                  <a:lnTo>
                    <a:pt x="3359946" y="2006354"/>
                  </a:lnTo>
                  <a:lnTo>
                    <a:pt x="3310442" y="2009987"/>
                  </a:lnTo>
                  <a:lnTo>
                    <a:pt x="335005" y="2009987"/>
                  </a:lnTo>
                  <a:lnTo>
                    <a:pt x="285500" y="2006354"/>
                  </a:lnTo>
                  <a:lnTo>
                    <a:pt x="238251" y="1995803"/>
                  </a:lnTo>
                  <a:lnTo>
                    <a:pt x="193775" y="1978851"/>
                  </a:lnTo>
                  <a:lnTo>
                    <a:pt x="152591" y="1956015"/>
                  </a:lnTo>
                  <a:lnTo>
                    <a:pt x="115217" y="1927816"/>
                  </a:lnTo>
                  <a:lnTo>
                    <a:pt x="82171" y="1894770"/>
                  </a:lnTo>
                  <a:lnTo>
                    <a:pt x="53971" y="1857396"/>
                  </a:lnTo>
                  <a:lnTo>
                    <a:pt x="31136" y="1816211"/>
                  </a:lnTo>
                  <a:lnTo>
                    <a:pt x="14183" y="1771736"/>
                  </a:lnTo>
                  <a:lnTo>
                    <a:pt x="3632" y="1724486"/>
                  </a:lnTo>
                  <a:lnTo>
                    <a:pt x="0" y="1674982"/>
                  </a:lnTo>
                  <a:lnTo>
                    <a:pt x="0" y="335004"/>
                  </a:lnTo>
                  <a:close/>
                </a:path>
              </a:pathLst>
            </a:custGeom>
            <a:ln w="25399">
              <a:solidFill>
                <a:srgbClr val="FFC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419" y="4971032"/>
              <a:ext cx="1230073" cy="6774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97630" y="4713226"/>
              <a:ext cx="1673860" cy="1214120"/>
            </a:xfrm>
            <a:custGeom>
              <a:avLst/>
              <a:gdLst/>
              <a:ahLst/>
              <a:cxnLst/>
              <a:rect l="l" t="t" r="r" b="b"/>
              <a:pathLst>
                <a:path w="1673860" h="1214120">
                  <a:moveTo>
                    <a:pt x="0" y="202356"/>
                  </a:moveTo>
                  <a:lnTo>
                    <a:pt x="5344" y="155957"/>
                  </a:lnTo>
                  <a:lnTo>
                    <a:pt x="20567" y="113364"/>
                  </a:lnTo>
                  <a:lnTo>
                    <a:pt x="44455" y="75792"/>
                  </a:lnTo>
                  <a:lnTo>
                    <a:pt x="75792" y="44455"/>
                  </a:lnTo>
                  <a:lnTo>
                    <a:pt x="113364" y="20567"/>
                  </a:lnTo>
                  <a:lnTo>
                    <a:pt x="155957" y="5344"/>
                  </a:lnTo>
                  <a:lnTo>
                    <a:pt x="202355" y="0"/>
                  </a:lnTo>
                  <a:lnTo>
                    <a:pt x="1471325" y="0"/>
                  </a:lnTo>
                  <a:lnTo>
                    <a:pt x="1517723" y="5344"/>
                  </a:lnTo>
                  <a:lnTo>
                    <a:pt x="1560316" y="20567"/>
                  </a:lnTo>
                  <a:lnTo>
                    <a:pt x="1597888" y="44455"/>
                  </a:lnTo>
                  <a:lnTo>
                    <a:pt x="1629226" y="75792"/>
                  </a:lnTo>
                  <a:lnTo>
                    <a:pt x="1653113" y="113364"/>
                  </a:lnTo>
                  <a:lnTo>
                    <a:pt x="1668337" y="155957"/>
                  </a:lnTo>
                  <a:lnTo>
                    <a:pt x="1673681" y="202356"/>
                  </a:lnTo>
                  <a:lnTo>
                    <a:pt x="1673681" y="1011755"/>
                  </a:lnTo>
                  <a:lnTo>
                    <a:pt x="1668337" y="1058154"/>
                  </a:lnTo>
                  <a:lnTo>
                    <a:pt x="1653113" y="1100746"/>
                  </a:lnTo>
                  <a:lnTo>
                    <a:pt x="1629226" y="1138319"/>
                  </a:lnTo>
                  <a:lnTo>
                    <a:pt x="1597888" y="1169656"/>
                  </a:lnTo>
                  <a:lnTo>
                    <a:pt x="1560316" y="1193544"/>
                  </a:lnTo>
                  <a:lnTo>
                    <a:pt x="1517723" y="1208767"/>
                  </a:lnTo>
                  <a:lnTo>
                    <a:pt x="1471325" y="1214111"/>
                  </a:lnTo>
                  <a:lnTo>
                    <a:pt x="202355" y="1214111"/>
                  </a:lnTo>
                  <a:lnTo>
                    <a:pt x="155957" y="1208767"/>
                  </a:lnTo>
                  <a:lnTo>
                    <a:pt x="113364" y="1193544"/>
                  </a:lnTo>
                  <a:lnTo>
                    <a:pt x="75792" y="1169656"/>
                  </a:lnTo>
                  <a:lnTo>
                    <a:pt x="44455" y="1138319"/>
                  </a:lnTo>
                  <a:lnTo>
                    <a:pt x="20567" y="1100746"/>
                  </a:lnTo>
                  <a:lnTo>
                    <a:pt x="5344" y="1058154"/>
                  </a:lnTo>
                  <a:lnTo>
                    <a:pt x="0" y="1011755"/>
                  </a:lnTo>
                  <a:lnTo>
                    <a:pt x="0" y="202356"/>
                  </a:lnTo>
                  <a:close/>
                </a:path>
              </a:pathLst>
            </a:custGeom>
            <a:ln w="25399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7138" y="4577201"/>
              <a:ext cx="427990" cy="1486535"/>
            </a:xfrm>
            <a:custGeom>
              <a:avLst/>
              <a:gdLst/>
              <a:ahLst/>
              <a:cxnLst/>
              <a:rect l="l" t="t" r="r" b="b"/>
              <a:pathLst>
                <a:path w="427989" h="1486535">
                  <a:moveTo>
                    <a:pt x="356444" y="0"/>
                  </a:moveTo>
                  <a:lnTo>
                    <a:pt x="71290" y="0"/>
                  </a:lnTo>
                  <a:lnTo>
                    <a:pt x="43540" y="5602"/>
                  </a:lnTo>
                  <a:lnTo>
                    <a:pt x="20880" y="20881"/>
                  </a:lnTo>
                  <a:lnTo>
                    <a:pt x="5602" y="43541"/>
                  </a:lnTo>
                  <a:lnTo>
                    <a:pt x="0" y="71291"/>
                  </a:lnTo>
                  <a:lnTo>
                    <a:pt x="0" y="1414869"/>
                  </a:lnTo>
                  <a:lnTo>
                    <a:pt x="5602" y="1442618"/>
                  </a:lnTo>
                  <a:lnTo>
                    <a:pt x="20880" y="1465279"/>
                  </a:lnTo>
                  <a:lnTo>
                    <a:pt x="43540" y="1480557"/>
                  </a:lnTo>
                  <a:lnTo>
                    <a:pt x="71290" y="1486160"/>
                  </a:lnTo>
                  <a:lnTo>
                    <a:pt x="356444" y="1486160"/>
                  </a:lnTo>
                  <a:lnTo>
                    <a:pt x="384194" y="1480557"/>
                  </a:lnTo>
                  <a:lnTo>
                    <a:pt x="406854" y="1465279"/>
                  </a:lnTo>
                  <a:lnTo>
                    <a:pt x="422133" y="1442618"/>
                  </a:lnTo>
                  <a:lnTo>
                    <a:pt x="427736" y="1414869"/>
                  </a:lnTo>
                  <a:lnTo>
                    <a:pt x="427736" y="71291"/>
                  </a:lnTo>
                  <a:lnTo>
                    <a:pt x="422133" y="43541"/>
                  </a:lnTo>
                  <a:lnTo>
                    <a:pt x="406854" y="20881"/>
                  </a:lnTo>
                  <a:lnTo>
                    <a:pt x="384194" y="5602"/>
                  </a:lnTo>
                  <a:lnTo>
                    <a:pt x="356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7137" y="4577201"/>
              <a:ext cx="427990" cy="1486535"/>
            </a:xfrm>
            <a:custGeom>
              <a:avLst/>
              <a:gdLst/>
              <a:ahLst/>
              <a:cxnLst/>
              <a:rect l="l" t="t" r="r" b="b"/>
              <a:pathLst>
                <a:path w="427989" h="1486535">
                  <a:moveTo>
                    <a:pt x="0" y="71290"/>
                  </a:moveTo>
                  <a:lnTo>
                    <a:pt x="5602" y="43541"/>
                  </a:lnTo>
                  <a:lnTo>
                    <a:pt x="20880" y="20880"/>
                  </a:lnTo>
                  <a:lnTo>
                    <a:pt x="43541" y="5602"/>
                  </a:lnTo>
                  <a:lnTo>
                    <a:pt x="71290" y="0"/>
                  </a:lnTo>
                  <a:lnTo>
                    <a:pt x="356444" y="0"/>
                  </a:lnTo>
                  <a:lnTo>
                    <a:pt x="384194" y="5602"/>
                  </a:lnTo>
                  <a:lnTo>
                    <a:pt x="406855" y="20880"/>
                  </a:lnTo>
                  <a:lnTo>
                    <a:pt x="422133" y="43541"/>
                  </a:lnTo>
                  <a:lnTo>
                    <a:pt x="427735" y="71290"/>
                  </a:lnTo>
                  <a:lnTo>
                    <a:pt x="427735" y="1414868"/>
                  </a:lnTo>
                  <a:lnTo>
                    <a:pt x="422133" y="1442618"/>
                  </a:lnTo>
                  <a:lnTo>
                    <a:pt x="406855" y="1465278"/>
                  </a:lnTo>
                  <a:lnTo>
                    <a:pt x="384194" y="1480557"/>
                  </a:lnTo>
                  <a:lnTo>
                    <a:pt x="356444" y="1486159"/>
                  </a:lnTo>
                  <a:lnTo>
                    <a:pt x="71290" y="1486159"/>
                  </a:lnTo>
                  <a:lnTo>
                    <a:pt x="43541" y="1480557"/>
                  </a:lnTo>
                  <a:lnTo>
                    <a:pt x="20880" y="1465278"/>
                  </a:lnTo>
                  <a:lnTo>
                    <a:pt x="5602" y="1442618"/>
                  </a:lnTo>
                  <a:lnTo>
                    <a:pt x="0" y="1414868"/>
                  </a:lnTo>
                  <a:lnTo>
                    <a:pt x="0" y="71290"/>
                  </a:lnTo>
                  <a:close/>
                </a:path>
              </a:pathLst>
            </a:custGeom>
            <a:ln w="25399">
              <a:solidFill>
                <a:srgbClr val="FF7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246" y="4703938"/>
            <a:ext cx="332740" cy="122682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35" dirty="0">
                <a:solidFill>
                  <a:srgbClr val="4D4D4F"/>
                </a:solidFill>
                <a:latin typeface="Tahoma"/>
                <a:cs typeface="Tahoma"/>
              </a:rPr>
              <a:t>Receivers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52839" y="4034591"/>
            <a:ext cx="1333500" cy="462280"/>
          </a:xfrm>
          <a:custGeom>
            <a:avLst/>
            <a:gdLst/>
            <a:ahLst/>
            <a:cxnLst/>
            <a:rect l="l" t="t" r="r" b="b"/>
            <a:pathLst>
              <a:path w="1333500" h="462279">
                <a:moveTo>
                  <a:pt x="1333115" y="0"/>
                </a:moveTo>
                <a:lnTo>
                  <a:pt x="0" y="0"/>
                </a:lnTo>
                <a:lnTo>
                  <a:pt x="0" y="461662"/>
                </a:lnTo>
                <a:lnTo>
                  <a:pt x="1333115" y="461662"/>
                </a:lnTo>
                <a:lnTo>
                  <a:pt x="13331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9672" y="1403096"/>
            <a:ext cx="9105328" cy="3100464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50"/>
              </a:spcBef>
              <a:buClr>
                <a:srgbClr val="1D86CD"/>
              </a:buClr>
              <a:buFont typeface="Lucida Sans Unicode"/>
              <a:buChar char="&gt;"/>
              <a:tabLst>
                <a:tab pos="469265" algn="l"/>
                <a:tab pos="469900" algn="l"/>
              </a:tabLst>
            </a:pP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Chop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up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streams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into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batches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few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secs</a:t>
            </a:r>
            <a:endParaRPr sz="2800" dirty="0">
              <a:latin typeface="Arial MT"/>
              <a:cs typeface="Arial MT"/>
            </a:endParaRPr>
          </a:p>
          <a:p>
            <a:pPr marL="469265" marR="294005" indent="-457200">
              <a:lnSpc>
                <a:spcPct val="100800"/>
              </a:lnSpc>
              <a:spcBef>
                <a:spcPts val="1425"/>
              </a:spcBef>
              <a:buClr>
                <a:srgbClr val="1D86CD"/>
              </a:buClr>
              <a:buFont typeface="Lucida Sans Unicode"/>
              <a:buChar char="&gt;"/>
              <a:tabLst>
                <a:tab pos="469265" algn="l"/>
                <a:tab pos="469900" algn="l"/>
              </a:tabLst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Spark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treats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each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batch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04040"/>
                </a:solidFill>
                <a:latin typeface="Arial MT"/>
                <a:cs typeface="Arial MT"/>
              </a:rPr>
              <a:t>RDDs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2800" spc="-7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processes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them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using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404040"/>
                </a:solidFill>
                <a:latin typeface="Arial MT"/>
                <a:cs typeface="Arial MT"/>
              </a:rPr>
              <a:t>RDD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operations</a:t>
            </a:r>
            <a:endParaRPr sz="28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455"/>
              </a:spcBef>
              <a:buClr>
                <a:srgbClr val="1D86CD"/>
              </a:buClr>
              <a:buFont typeface="Lucida Sans Unicode"/>
              <a:buChar char="&gt;"/>
              <a:tabLst>
                <a:tab pos="469265" algn="l"/>
                <a:tab pos="469900" algn="l"/>
              </a:tabLst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Processed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results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pushed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out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batches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 dirty="0">
              <a:latin typeface="Arial MT"/>
              <a:cs typeface="Arial MT"/>
            </a:endParaRPr>
          </a:p>
          <a:p>
            <a:pPr marL="4324350" marR="2303145">
              <a:lnSpc>
                <a:spcPts val="2800"/>
              </a:lnSpc>
            </a:pPr>
            <a:r>
              <a:rPr sz="2400" i="1" spc="100" dirty="0" err="1">
                <a:solidFill>
                  <a:srgbClr val="383431"/>
                </a:solidFill>
                <a:latin typeface="Arial"/>
                <a:cs typeface="Arial"/>
              </a:rPr>
              <a:t>treamin</a:t>
            </a:r>
            <a:r>
              <a:rPr sz="2400" i="1" dirty="0" err="1">
                <a:solidFill>
                  <a:srgbClr val="383431"/>
                </a:solidFill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4208" y="3935286"/>
            <a:ext cx="1372235" cy="1689735"/>
            <a:chOff x="3394208" y="3935286"/>
            <a:chExt cx="1372235" cy="168973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163" y="4182417"/>
              <a:ext cx="151128" cy="2108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332" y="3935286"/>
              <a:ext cx="998005" cy="54965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06908" y="5118159"/>
              <a:ext cx="314960" cy="494030"/>
            </a:xfrm>
            <a:custGeom>
              <a:avLst/>
              <a:gdLst/>
              <a:ahLst/>
              <a:cxnLst/>
              <a:rect l="l" t="t" r="r" b="b"/>
              <a:pathLst>
                <a:path w="314960" h="494029">
                  <a:moveTo>
                    <a:pt x="0" y="0"/>
                  </a:moveTo>
                  <a:lnTo>
                    <a:pt x="314485" y="0"/>
                  </a:lnTo>
                  <a:lnTo>
                    <a:pt x="314485" y="493916"/>
                  </a:lnTo>
                  <a:lnTo>
                    <a:pt x="0" y="49391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649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61560" y="5118159"/>
              <a:ext cx="314960" cy="494030"/>
            </a:xfrm>
            <a:custGeom>
              <a:avLst/>
              <a:gdLst/>
              <a:ahLst/>
              <a:cxnLst/>
              <a:rect l="l" t="t" r="r" b="b"/>
              <a:pathLst>
                <a:path w="314960" h="494029">
                  <a:moveTo>
                    <a:pt x="0" y="0"/>
                  </a:moveTo>
                  <a:lnTo>
                    <a:pt x="314485" y="0"/>
                  </a:lnTo>
                  <a:lnTo>
                    <a:pt x="314485" y="493916"/>
                  </a:lnTo>
                  <a:lnTo>
                    <a:pt x="0" y="49391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649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8444" y="5118159"/>
              <a:ext cx="314960" cy="494030"/>
            </a:xfrm>
            <a:custGeom>
              <a:avLst/>
              <a:gdLst/>
              <a:ahLst/>
              <a:cxnLst/>
              <a:rect l="l" t="t" r="r" b="b"/>
              <a:pathLst>
                <a:path w="314960" h="494029">
                  <a:moveTo>
                    <a:pt x="0" y="0"/>
                  </a:moveTo>
                  <a:lnTo>
                    <a:pt x="314485" y="0"/>
                  </a:lnTo>
                  <a:lnTo>
                    <a:pt x="314485" y="493916"/>
                  </a:lnTo>
                  <a:lnTo>
                    <a:pt x="0" y="49391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649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28127" y="5118159"/>
            <a:ext cx="314960" cy="494030"/>
          </a:xfrm>
          <a:custGeom>
            <a:avLst/>
            <a:gdLst/>
            <a:ahLst/>
            <a:cxnLst/>
            <a:rect l="l" t="t" r="r" b="b"/>
            <a:pathLst>
              <a:path w="314959" h="494029">
                <a:moveTo>
                  <a:pt x="0" y="0"/>
                </a:moveTo>
                <a:lnTo>
                  <a:pt x="314484" y="0"/>
                </a:lnTo>
                <a:lnTo>
                  <a:pt x="314484" y="493916"/>
                </a:lnTo>
                <a:lnTo>
                  <a:pt x="0" y="49391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5011" y="5118159"/>
            <a:ext cx="314960" cy="494030"/>
          </a:xfrm>
          <a:custGeom>
            <a:avLst/>
            <a:gdLst/>
            <a:ahLst/>
            <a:cxnLst/>
            <a:rect l="l" t="t" r="r" b="b"/>
            <a:pathLst>
              <a:path w="314959" h="494029">
                <a:moveTo>
                  <a:pt x="0" y="0"/>
                </a:moveTo>
                <a:lnTo>
                  <a:pt x="314484" y="0"/>
                </a:lnTo>
                <a:lnTo>
                  <a:pt x="314484" y="493916"/>
                </a:lnTo>
                <a:lnTo>
                  <a:pt x="0" y="49391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2A3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31997" y="5747537"/>
            <a:ext cx="12077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2100" marR="5080" indent="-280035">
              <a:lnSpc>
                <a:spcPts val="2100"/>
              </a:lnSpc>
              <a:spcBef>
                <a:spcPts val="220"/>
              </a:spcBef>
            </a:pPr>
            <a:r>
              <a:rPr sz="1800" b="1" spc="-5" dirty="0">
                <a:solidFill>
                  <a:srgbClr val="67676A"/>
                </a:solidFill>
                <a:latin typeface="Arial"/>
                <a:cs typeface="Arial"/>
              </a:rPr>
              <a:t>batches</a:t>
            </a:r>
            <a:r>
              <a:rPr sz="1800" b="1" spc="-75" dirty="0">
                <a:solidFill>
                  <a:srgbClr val="6767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7676A"/>
                </a:solidFill>
                <a:latin typeface="Arial"/>
                <a:cs typeface="Arial"/>
              </a:rPr>
              <a:t>as </a:t>
            </a:r>
            <a:r>
              <a:rPr sz="1800" b="1" spc="-484" dirty="0">
                <a:solidFill>
                  <a:srgbClr val="6767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67676A"/>
                </a:solidFill>
                <a:latin typeface="Arial"/>
                <a:cs typeface="Arial"/>
              </a:rPr>
              <a:t>RDDs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7432" y="5727782"/>
            <a:ext cx="10934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34950" marR="5080" indent="-222885">
              <a:lnSpc>
                <a:spcPts val="2100"/>
              </a:lnSpc>
              <a:spcBef>
                <a:spcPts val="220"/>
              </a:spcBef>
            </a:pPr>
            <a:r>
              <a:rPr sz="1800" b="1" spc="-5" dirty="0">
                <a:solidFill>
                  <a:srgbClr val="67676A"/>
                </a:solidFill>
                <a:latin typeface="Arial"/>
                <a:cs typeface="Arial"/>
              </a:rPr>
              <a:t>results</a:t>
            </a:r>
            <a:r>
              <a:rPr sz="1800" b="1" spc="-75" dirty="0">
                <a:solidFill>
                  <a:srgbClr val="6767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7676A"/>
                </a:solidFill>
                <a:latin typeface="Arial"/>
                <a:cs typeface="Arial"/>
              </a:rPr>
              <a:t>as </a:t>
            </a:r>
            <a:r>
              <a:rPr sz="1800" b="1" spc="-484" dirty="0">
                <a:solidFill>
                  <a:srgbClr val="6767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67676A"/>
                </a:solidFill>
                <a:latin typeface="Arial"/>
                <a:cs typeface="Arial"/>
              </a:rPr>
              <a:t>RDDs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ckRoute.potx" id="{ADAD2B4D-BD03-4538-AD51-776438E44F6F}" vid="{325D5490-E9FA-4066-8B33-7D6FC2FDE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5629D3E60BB5459713D3E02AC08B48" ma:contentTypeVersion="15" ma:contentTypeDescription="Create a new document." ma:contentTypeScope="" ma:versionID="777cf43d838e45a8e615c18732479ba6">
  <xsd:schema xmlns:xsd="http://www.w3.org/2001/XMLSchema" xmlns:xs="http://www.w3.org/2001/XMLSchema" xmlns:p="http://schemas.microsoft.com/office/2006/metadata/properties" xmlns:ns2="7cf0cefd-24b6-494b-b7c9-bf0fb8d7a88f" xmlns:ns3="06ae0cd1-3eae-4d32-9d52-1b53f6bd465e" targetNamespace="http://schemas.microsoft.com/office/2006/metadata/properties" ma:root="true" ma:fieldsID="0812cf6ec0ad5718007d3570cc671489" ns2:_="" ns3:_="">
    <xsd:import namespace="7cf0cefd-24b6-494b-b7c9-bf0fb8d7a88f"/>
    <xsd:import namespace="06ae0cd1-3eae-4d32-9d52-1b53f6bd46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0cefd-24b6-494b-b7c9-bf0fb8d7a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82645f41-64df-47aa-89c1-bfa24a5dcf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e0cd1-3eae-4d32-9d52-1b53f6bd465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5856810e-945d-447c-8106-66a168287b29}" ma:internalName="TaxCatchAll" ma:showField="CatchAllData" ma:web="06ae0cd1-3eae-4d32-9d52-1b53f6bd46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6ae0cd1-3eae-4d32-9d52-1b53f6bd465e" xsi:nil="true"/>
    <lcf76f155ced4ddcb4097134ff3c332f xmlns="7cf0cefd-24b6-494b-b7c9-bf0fb8d7a88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79F2792-F238-4B4E-8554-A799F6C3CF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f0cefd-24b6-494b-b7c9-bf0fb8d7a88f"/>
    <ds:schemaRef ds:uri="06ae0cd1-3eae-4d32-9d52-1b53f6bd46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B5CEF6-EBC7-43D9-A64C-5C77E852F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09088A-2F42-421C-986E-1B2BEDC71F40}">
  <ds:schemaRefs>
    <ds:schemaRef ds:uri="http://schemas.microsoft.com/office/2006/metadata/properties"/>
    <ds:schemaRef ds:uri="http://schemas.microsoft.com/office/infopath/2007/PartnerControls"/>
    <ds:schemaRef ds:uri="06ae0cd1-3eae-4d32-9d52-1b53f6bd465e"/>
    <ds:schemaRef ds:uri="7cf0cefd-24b6-494b-b7c9-bf0fb8d7a88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1435</Words>
  <Application>Microsoft Office PowerPoint</Application>
  <PresentationFormat>On-screen Show (4:3)</PresentationFormat>
  <Paragraphs>293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1_Office Theme</vt:lpstr>
      <vt:lpstr>PowerPoint Presentation</vt:lpstr>
      <vt:lpstr>Big Streaming Data Processing</vt:lpstr>
      <vt:lpstr>How to Process Big Streaming Data</vt:lpstr>
      <vt:lpstr>What people have been doing?</vt:lpstr>
      <vt:lpstr>Fault-tolerant Stream Processing</vt:lpstr>
      <vt:lpstr>Existing Streaming Systems</vt:lpstr>
      <vt:lpstr>treaming</vt:lpstr>
      <vt:lpstr>What is Spark Streaming?</vt:lpstr>
      <vt:lpstr>How does Spark Streaming work?</vt:lpstr>
      <vt:lpstr>Spark Streaming Programming Model</vt:lpstr>
      <vt:lpstr>Example – Get hashtags from Twitter</vt:lpstr>
      <vt:lpstr>Example – Get hashtags from Twitter</vt:lpstr>
      <vt:lpstr>Example – Get hashtags from Twitter</vt:lpstr>
      <vt:lpstr>Example – Get hashtags from Twitter</vt:lpstr>
      <vt:lpstr>Languages</vt:lpstr>
      <vt:lpstr>Window-based Transformations</vt:lpstr>
      <vt:lpstr>Arbitrary Stateful Computations</vt:lpstr>
      <vt:lpstr>Arbitrary Combinations of Batch and  Streaming Computations</vt:lpstr>
      <vt:lpstr>DStreams + RDDs = Power</vt:lpstr>
      <vt:lpstr>Advantage of an Unified Stack</vt:lpstr>
      <vt:lpstr>Performance</vt:lpstr>
      <vt:lpstr>Fault-tolerance</vt:lpstr>
      <vt:lpstr>Input Sources</vt:lpstr>
      <vt:lpstr>Output Sinks</vt:lpstr>
      <vt:lpstr>Conclusion</vt:lpstr>
      <vt:lpstr>Why Apache Spark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Garg</dc:creator>
  <cp:lastModifiedBy>Sheetal Garg</cp:lastModifiedBy>
  <cp:revision>15</cp:revision>
  <dcterms:created xsi:type="dcterms:W3CDTF">2022-09-15T15:59:53Z</dcterms:created>
  <dcterms:modified xsi:type="dcterms:W3CDTF">2024-08-13T04:00:00Z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0x0101004B5629D3E60BB5459713D3E02AC08B48</vt:lpwstr>
  </property>
  <property fmtid="{D5CDD505-2E9C-101B-9397-08002B2CF9AE}" pid="3" name="Order">
    <vt:r8>5287400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